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5" r:id="rId2"/>
  </p:sldMasterIdLst>
  <p:notesMasterIdLst>
    <p:notesMasterId r:id="rId28"/>
  </p:notesMasterIdLst>
  <p:handoutMasterIdLst>
    <p:handoutMasterId r:id="rId29"/>
  </p:handoutMasterIdLst>
  <p:sldIdLst>
    <p:sldId id="321" r:id="rId3"/>
    <p:sldId id="305" r:id="rId4"/>
    <p:sldId id="322" r:id="rId5"/>
    <p:sldId id="315" r:id="rId6"/>
    <p:sldId id="281" r:id="rId7"/>
    <p:sldId id="287" r:id="rId8"/>
    <p:sldId id="320" r:id="rId9"/>
    <p:sldId id="325" r:id="rId10"/>
    <p:sldId id="286" r:id="rId11"/>
    <p:sldId id="296" r:id="rId12"/>
    <p:sldId id="295" r:id="rId13"/>
    <p:sldId id="300" r:id="rId14"/>
    <p:sldId id="316" r:id="rId15"/>
    <p:sldId id="318" r:id="rId16"/>
    <p:sldId id="327" r:id="rId17"/>
    <p:sldId id="317" r:id="rId18"/>
    <p:sldId id="323" r:id="rId19"/>
    <p:sldId id="326" r:id="rId20"/>
    <p:sldId id="313" r:id="rId21"/>
    <p:sldId id="328" r:id="rId22"/>
    <p:sldId id="288" r:id="rId23"/>
    <p:sldId id="289" r:id="rId24"/>
    <p:sldId id="304" r:id="rId25"/>
    <p:sldId id="290" r:id="rId26"/>
    <p:sldId id="291" r:id="rId27"/>
  </p:sldIdLst>
  <p:sldSz cx="9144000" cy="6858000" type="screen4x3"/>
  <p:notesSz cx="7315200" cy="9601200"/>
  <p:custDataLst>
    <p:tags r:id="rId3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5">
          <p15:clr>
            <a:srgbClr val="A4A3A4"/>
          </p15:clr>
        </p15:guide>
        <p15:guide id="2" pos="27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E18FA"/>
    <a:srgbClr val="FF3399"/>
    <a:srgbClr val="FF9933"/>
    <a:srgbClr val="3399FF"/>
    <a:srgbClr val="C0C0C0"/>
    <a:srgbClr val="7E57FB"/>
    <a:srgbClr val="240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7" autoAdjust="0"/>
    <p:restoredTop sz="94714" autoAdjust="0"/>
  </p:normalViewPr>
  <p:slideViewPr>
    <p:cSldViewPr snapToObjects="1">
      <p:cViewPr varScale="1">
        <p:scale>
          <a:sx n="125" d="100"/>
          <a:sy n="125" d="100"/>
        </p:scale>
        <p:origin x="1022" y="86"/>
      </p:cViewPr>
      <p:guideLst>
        <p:guide orient="horz" pos="2415"/>
        <p:guide pos="2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58FFBCA-6B8F-421E-AE03-44026E6528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22F2AE2-1B39-4A14-B278-995C0A881F9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C7B8EF73-15D5-4661-8822-76B585CC383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4121E07F-0FAD-49D8-BB30-A6AC1D5658F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29F4AB45-AE0F-4DAA-A598-3D980A3290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07C3EDA-3837-4BEB-BBCC-CF1E2589F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59FB2D8-A594-4911-8C4B-A3984D04A08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EDB7458-CF6E-46CB-AAAB-2B3C00B92762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7F987E2-00B9-4FD5-BF44-9DE1411D4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AEBE13DE-3A18-4762-8D61-BD95E2245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3E216-7ED9-4469-AB9C-B1408C0AD3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303F77-6285-4BE4-9665-E9B9C4124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908FF4F-0382-40B9-84D7-52CB94CBBDF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>
            <a:extLst>
              <a:ext uri="{FF2B5EF4-FFF2-40B4-BE49-F238E27FC236}">
                <a16:creationId xmlns:a16="http://schemas.microsoft.com/office/drawing/2014/main" id="{F71A78A2-66D0-443B-8731-8E2C95B2BE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izenplatzhalter 2">
            <a:extLst>
              <a:ext uri="{FF2B5EF4-FFF2-40B4-BE49-F238E27FC236}">
                <a16:creationId xmlns:a16="http://schemas.microsoft.com/office/drawing/2014/main" id="{B1AFB4EE-77D9-4EE6-A919-566B893CA5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/>
          </a:p>
        </p:txBody>
      </p:sp>
      <p:sp>
        <p:nvSpPr>
          <p:cNvPr id="27652" name="Foliennummernplatzhalter 3">
            <a:extLst>
              <a:ext uri="{FF2B5EF4-FFF2-40B4-BE49-F238E27FC236}">
                <a16:creationId xmlns:a16="http://schemas.microsoft.com/office/drawing/2014/main" id="{C809B48D-C45C-4180-8A96-1250EC7FE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110233-AAD4-44B5-9F47-707ADCADFD4C}" type="slidenum">
              <a:rPr lang="de-DE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de-D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33ADDF-99D8-4347-8D9D-E18BC24CDB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E5D5BD-AD01-4D6B-A5AB-D5D1C2348D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DB5B3CB-3763-44DD-9422-513B371C4E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23CAE-E710-43EB-AC49-DCB4080C751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61013535"/>
      </p:ext>
    </p:extLst>
  </p:cSld>
  <p:clrMapOvr>
    <a:masterClrMapping/>
  </p:clrMapOvr>
  <p:transition>
    <p:pull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9207161-F65A-4453-B431-DB0968C92E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06B7A66-73A6-46FD-9D10-E6441AB6EE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1968CCD-B1A4-40B2-94B9-60A8966518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610FF-5949-4153-BFF7-5E487D078B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1951229"/>
      </p:ext>
    </p:extLst>
  </p:cSld>
  <p:clrMapOvr>
    <a:masterClrMapping/>
  </p:clrMapOvr>
  <p:transition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7BF609-0BCF-4C99-9344-1476DDDB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208297-80D2-4A3D-98CA-C63852C974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DE6C87C-A4EA-45EE-94BD-2343869D0B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9D4EC-F83E-43C7-92E3-189F3E2A44E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32933031"/>
      </p:ext>
    </p:extLst>
  </p:cSld>
  <p:clrMapOvr>
    <a:masterClrMapping/>
  </p:clrMapOvr>
  <p:transition>
    <p:pull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8CAA7F-6058-4A9D-9CD1-F85F5239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CD115-B362-4AC2-BD3B-5D80614353A1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41EF72-F203-48F4-B748-19323F8A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9EA1B-10CE-446D-8585-BCBFFDBB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12FDF-758A-4941-BA03-472600C9559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87490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D2585-EA2B-4FFA-8CED-92A298DC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C4BC1-9482-4FD9-B3AA-20DD95180E0F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3DA35-F54C-49A7-A7CB-F96C765E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326738-878F-4F8F-A0EF-290C5ADD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8C312-B00A-42A1-9A35-14EA900B8BB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20940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ED864-01AD-426F-AEBE-5F5D017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76E4E-FBB1-42EA-93AD-56C3AE00726C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0F9803-B643-4F0B-9D6E-480C5041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4391B-7E64-4E6A-A139-7E01ABE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3F02C-382D-4E47-A5C1-1712584A871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2730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05A3C7C-2BD8-4696-B139-0E47D624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5E97C-E2C9-4162-A9A9-16784723AB21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7B99FD0-05C6-4B51-9AA7-EAFF8BBA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D83ED07-9D09-4D38-AE17-FE62CB66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B3319-F26D-48E8-B3D8-8D338A69D87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0990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98254C74-B8B1-4712-8DCF-77CD4A77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135B6-882C-4AF9-8E1F-5CE8D4349A9E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97A08B-406A-4CC3-8C8E-EF6E19B4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99C0C3D-2F9C-4AA3-9B6C-3241ECE0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40299-9491-4A95-B352-D5D1C1A81AC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44880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C6D397D6-0515-4E9C-AB55-C69A1000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E24F6-7F3D-4FD8-8368-2DF2343072DC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558E463-15DA-4D2D-A976-B274F29C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BEEA79C-D006-47C4-BBD2-1511F60B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8241F-9844-4457-81F4-F59489DE964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21519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CDD589BC-5A50-44EB-9A3F-0FF35309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AD886-6361-4AC0-BFF1-BEA4795D352C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7CA56BA3-3DBB-4D6E-98B3-3B290989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2715E2FD-BDD2-4A55-BF52-FAEE3BB4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C6929-6369-48CE-BDEB-D85C0DA6E3A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2467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F8EDCF4-C67D-4464-B402-9FABAEC8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CCC32-04F6-449A-BDE4-96ADC53EAF93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58E1E79-A683-4C36-831B-65BD6566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EFB6D2B-28CB-4FDB-AF23-818AE269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68E5D-CD9E-40E3-A7CD-E8209640B41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8282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512861-3A25-4F50-9010-F9A8454448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6D3DA27-4384-4EE7-8964-07B39FE59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FC72EB9-EE4A-4C8A-AD55-3881C61ECC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E4F66-94CB-47D9-AF56-38AE584C6DF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96929580"/>
      </p:ext>
    </p:extLst>
  </p:cSld>
  <p:clrMapOvr>
    <a:masterClrMapping/>
  </p:clrMapOvr>
  <p:transition>
    <p:pull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D034898-CD39-494C-BABD-1959F1A1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3F0B1-CE6E-46D2-9088-2A3805E1B621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26930D7-E4DB-40D1-8AB0-E95FDFD5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4957BFB-DA12-46D3-B80B-B9ABB7F5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7269D-9CC3-46FD-8638-DDEF7FF407E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9996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75E248-66AC-47AD-A53A-1A04F4F1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DAF6E-680B-4FF8-96DD-9F9A61104DEB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749E9-9D16-4742-81C2-0A6E0066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2833A5-1DF4-450E-AD8F-220D38D0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A6F59-E685-4E1F-93A5-4740D991DA1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4901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BA9EC5-2FDA-423D-85EE-0711D46C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6A0CB-1E1C-4544-993D-11DFC9B5360B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BAF469-FFFC-4A4E-8486-8F51D605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0A571-5A6C-49D8-A4A1-7AE3879E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4C150-2335-4F5C-A4C5-8A0D7A38AB0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6457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33BEAE-100D-4DC9-9046-07CBBFB295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4E4CE2-BE20-4448-8E28-1516FCC59A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911CCD-4CCA-432D-9C5A-ADA4F2ABDA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5F05-4B26-4371-B02A-BB7A6D31B0F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86585"/>
      </p:ext>
    </p:extLst>
  </p:cSld>
  <p:clrMapOvr>
    <a:masterClrMapping/>
  </p:clrMapOvr>
  <p:transition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8D6EE-E8A1-4064-9CC6-1EEEFC39B4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BED15DF-EC82-4243-9C7E-5C0E0CAA55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08D13E-7EAB-4BF9-826C-C058831FFC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3C27-87BD-43B1-B47E-7DDC2076491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9828623"/>
      </p:ext>
    </p:extLst>
  </p:cSld>
  <p:clrMapOvr>
    <a:masterClrMapping/>
  </p:clrMapOvr>
  <p:transition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AE568-FECD-4BB9-85FF-AC637319B0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B11137A-E4B7-4575-963D-2BFACBCAAA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0D93449-D7FB-4D88-BCA8-F0CA24302A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4A2FD-F884-44DE-8F62-31EB759F69D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25250720"/>
      </p:ext>
    </p:extLst>
  </p:cSld>
  <p:clrMapOvr>
    <a:masterClrMapping/>
  </p:clrMapOvr>
  <p:transition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A54CC-0C85-462D-A043-210E0605E0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D29D6-635D-4454-97A9-2C4E19171A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MODA – Dr. Michael Emmerich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8ABFC-9F81-408C-98DF-62CFE169FA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94723-2F8C-4F9A-90E2-F5120FF88B7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00799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6D12E75-D521-467C-B5D9-2833F65E90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20B3338-7D67-471B-BAC5-BE7919DD3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MODA – Dr. Michael Emmerich</a:t>
            </a: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7C49B8-ED56-4C17-B274-04B9B651E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5347A-BFFF-4B80-ACE0-8F8AA25D222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61565963"/>
      </p:ext>
    </p:extLst>
  </p:cSld>
  <p:clrMapOvr>
    <a:masterClrMapping/>
  </p:clrMapOvr>
  <p:transition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C6D3E5A-BEAE-4002-A7B8-7181C770E7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5E4367-B88C-4293-8147-BDC026D9A8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81F187D-EBF4-498C-B036-F54ED514AC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2E7B9-4D02-48EC-8284-C3286064361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82579368"/>
      </p:ext>
    </p:extLst>
  </p:cSld>
  <p:clrMapOvr>
    <a:masterClrMapping/>
  </p:clrMapOvr>
  <p:transition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1D0E0A-8391-4C0D-A8E0-FAE9554BE7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072A15A-3403-4D5B-881C-599DC03F6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E81871-E75F-4A39-8B39-240779B9F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9EA7C-4C05-4F2B-A2E9-159B5F4D831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13322321"/>
      </p:ext>
    </p:extLst>
  </p:cSld>
  <p:clrMapOvr>
    <a:masterClrMapping/>
  </p:clrMapOvr>
  <p:transition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DEECD4C-39D4-4B64-9486-9D73A2B72F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79FDD27-9EB2-4402-A0EE-7C4F3D5DF1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nl-NL"/>
              <a:t>MODA – Dr. Michael Emmerich</a:t>
            </a: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309F411-0C49-4077-8EC1-1B68E4E91D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4B9855B-FE06-4492-9DDB-A6A76C081B3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47A57242-1B6C-4CE2-98DC-2704072F4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76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CDAC3E0B-1D15-4C3A-9006-CE6848AB4005}" type="slidenum">
              <a:rPr lang="de-DE" altLang="en-US" sz="1400" b="1" smtClean="0">
                <a:solidFill>
                  <a:schemeClr val="bg2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de-DE" altLang="en-US" sz="1400" b="1">
              <a:solidFill>
                <a:schemeClr val="bg2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AEB6359-588E-4755-AB7F-7288D13D1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462630C-78EA-4533-9B0A-5EEC13E6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F13DA3D-0A63-4C24-953C-4C3057381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77000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000"/>
              <a:t>Multiobjective Optimization, Autumn 2005: Michael Emmerich</a:t>
            </a:r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A52CBC45-1D0C-4C24-962B-07C72EDED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647700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E86B723E-A9B4-4A17-AE7E-C9D507703D82}" type="slidenum">
              <a:rPr lang="de-DE" altLang="en-US" sz="1000" smtClean="0"/>
              <a:pPr algn="ctr" eaLnBrk="1" hangingPunct="1">
                <a:defRPr/>
              </a:pPr>
              <a:t>‹#›</a:t>
            </a:fld>
            <a:endParaRPr lang="de-DE" altLang="en-US" sz="1000"/>
          </a:p>
        </p:txBody>
      </p:sp>
      <p:pic>
        <p:nvPicPr>
          <p:cNvPr id="1034" name="Picture 10" descr="logoblauwklein">
            <a:extLst>
              <a:ext uri="{FF2B5EF4-FFF2-40B4-BE49-F238E27FC236}">
                <a16:creationId xmlns:a16="http://schemas.microsoft.com/office/drawing/2014/main" id="{D1D36761-5120-4E78-BA87-95A3C96C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943600"/>
            <a:ext cx="1066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ransition>
    <p:pull dir="r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>
            <a:extLst>
              <a:ext uri="{FF2B5EF4-FFF2-40B4-BE49-F238E27FC236}">
                <a16:creationId xmlns:a16="http://schemas.microsoft.com/office/drawing/2014/main" id="{1AC66E6A-2865-4448-B7B5-20BEA2B861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Textplatzhalter 2">
            <a:extLst>
              <a:ext uri="{FF2B5EF4-FFF2-40B4-BE49-F238E27FC236}">
                <a16:creationId xmlns:a16="http://schemas.microsoft.com/office/drawing/2014/main" id="{0DEF8D5B-B7FD-4FC6-A1EC-F14D4D632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7D9C6C-447F-4281-BC35-126EA167F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A772125C-7FFA-43D4-946F-3EDD7054EDE7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B83D-54B4-4BE8-A8EE-284CF2EC6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81CE1-C1AE-46D8-BB83-FDD2077F6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A8C854A-BF38-4B2F-A598-EB72DBFD361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tags" Target="../tags/tag83.xml"/><Relationship Id="rId34" Type="http://schemas.openxmlformats.org/officeDocument/2006/relationships/image" Target="../media/image58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image" Target="../media/image53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image" Target="../media/image55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slideLayout" Target="../slideLayouts/slideLayout6.xml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tags" Target="../tags/tag70.xml"/><Relationship Id="rId3" Type="http://schemas.openxmlformats.org/officeDocument/2006/relationships/tags" Target="../tags/tag6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tags" Target="../tags/tag86.xml"/><Relationship Id="rId21" Type="http://schemas.openxmlformats.org/officeDocument/2006/relationships/image" Target="../media/image57.png"/><Relationship Id="rId7" Type="http://schemas.openxmlformats.org/officeDocument/2006/relationships/tags" Target="../tags/tag90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51.png"/><Relationship Id="rId2" Type="http://schemas.openxmlformats.org/officeDocument/2006/relationships/tags" Target="../tags/tag85.xml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88.xml"/><Relationship Id="rId15" Type="http://schemas.openxmlformats.org/officeDocument/2006/relationships/image" Target="../media/image49.png"/><Relationship Id="rId10" Type="http://schemas.openxmlformats.org/officeDocument/2006/relationships/tags" Target="../tags/tag93.xml"/><Relationship Id="rId19" Type="http://schemas.openxmlformats.org/officeDocument/2006/relationships/image" Target="../media/image53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48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96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3.png"/><Relationship Id="rId4" Type="http://schemas.openxmlformats.org/officeDocument/2006/relationships/tags" Target="../tags/tag97.xml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8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1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image" Target="../media/image84.png"/><Relationship Id="rId21" Type="http://schemas.openxmlformats.org/officeDocument/2006/relationships/tags" Target="../tags/tag122.xml"/><Relationship Id="rId34" Type="http://schemas.openxmlformats.org/officeDocument/2006/relationships/image" Target="../media/image92.png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29" Type="http://schemas.openxmlformats.org/officeDocument/2006/relationships/image" Target="../media/image87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image" Target="../media/image89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8" Type="http://schemas.openxmlformats.org/officeDocument/2006/relationships/tags" Target="../tags/tag109.xml"/><Relationship Id="rId3" Type="http://schemas.openxmlformats.org/officeDocument/2006/relationships/tags" Target="../tags/tag10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27.xml"/><Relationship Id="rId7" Type="http://schemas.openxmlformats.org/officeDocument/2006/relationships/image" Target="../media/image97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9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8.xml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tags" Target="../tags/tag3.xml"/><Relationship Id="rId16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31.xml"/><Relationship Id="rId7" Type="http://schemas.openxmlformats.org/officeDocument/2006/relationships/image" Target="../media/image100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4.png"/><Relationship Id="rId5" Type="http://schemas.openxmlformats.org/officeDocument/2006/relationships/tags" Target="../tags/tag133.xml"/><Relationship Id="rId10" Type="http://schemas.openxmlformats.org/officeDocument/2006/relationships/image" Target="../media/image103.png"/><Relationship Id="rId4" Type="http://schemas.openxmlformats.org/officeDocument/2006/relationships/tags" Target="../tags/tag132.xml"/><Relationship Id="rId9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05.png"/><Relationship Id="rId18" Type="http://schemas.openxmlformats.org/officeDocument/2006/relationships/image" Target="../media/image108.png"/><Relationship Id="rId3" Type="http://schemas.openxmlformats.org/officeDocument/2006/relationships/tags" Target="../tags/tag136.xml"/><Relationship Id="rId21" Type="http://schemas.openxmlformats.org/officeDocument/2006/relationships/image" Target="../media/image111.png"/><Relationship Id="rId7" Type="http://schemas.openxmlformats.org/officeDocument/2006/relationships/tags" Target="../tags/tag140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07.png"/><Relationship Id="rId2" Type="http://schemas.openxmlformats.org/officeDocument/2006/relationships/tags" Target="../tags/tag135.xml"/><Relationship Id="rId16" Type="http://schemas.openxmlformats.org/officeDocument/2006/relationships/image" Target="../media/image84.png"/><Relationship Id="rId20" Type="http://schemas.openxmlformats.org/officeDocument/2006/relationships/image" Target="../media/image110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image" Target="../media/image83.png"/><Relationship Id="rId23" Type="http://schemas.openxmlformats.org/officeDocument/2006/relationships/image" Target="../media/image113.png"/><Relationship Id="rId10" Type="http://schemas.openxmlformats.org/officeDocument/2006/relationships/tags" Target="../tags/tag143.xml"/><Relationship Id="rId19" Type="http://schemas.openxmlformats.org/officeDocument/2006/relationships/image" Target="../media/image109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06.png"/><Relationship Id="rId22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83.png"/><Relationship Id="rId18" Type="http://schemas.openxmlformats.org/officeDocument/2006/relationships/image" Target="../media/image111.png"/><Relationship Id="rId3" Type="http://schemas.openxmlformats.org/officeDocument/2006/relationships/tags" Target="../tags/tag147.xml"/><Relationship Id="rId21" Type="http://schemas.openxmlformats.org/officeDocument/2006/relationships/image" Target="../media/image115.png"/><Relationship Id="rId7" Type="http://schemas.openxmlformats.org/officeDocument/2006/relationships/tags" Target="../tags/tag151.xml"/><Relationship Id="rId12" Type="http://schemas.openxmlformats.org/officeDocument/2006/relationships/image" Target="../media/image87.png"/><Relationship Id="rId17" Type="http://schemas.openxmlformats.org/officeDocument/2006/relationships/image" Target="../media/image109.png"/><Relationship Id="rId2" Type="http://schemas.openxmlformats.org/officeDocument/2006/relationships/tags" Target="../tags/tag146.xml"/><Relationship Id="rId16" Type="http://schemas.openxmlformats.org/officeDocument/2006/relationships/image" Target="../media/image108.png"/><Relationship Id="rId20" Type="http://schemas.openxmlformats.org/officeDocument/2006/relationships/image" Target="../media/image114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49.xml"/><Relationship Id="rId15" Type="http://schemas.openxmlformats.org/officeDocument/2006/relationships/image" Target="../media/image86.png"/><Relationship Id="rId10" Type="http://schemas.openxmlformats.org/officeDocument/2006/relationships/tags" Target="../tags/tag154.xml"/><Relationship Id="rId19" Type="http://schemas.openxmlformats.org/officeDocument/2006/relationships/image" Target="../media/image112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0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19.png"/><Relationship Id="rId5" Type="http://schemas.openxmlformats.org/officeDocument/2006/relationships/tags" Target="../tags/tag159.xml"/><Relationship Id="rId10" Type="http://schemas.openxmlformats.org/officeDocument/2006/relationships/image" Target="../media/image118.png"/><Relationship Id="rId4" Type="http://schemas.openxmlformats.org/officeDocument/2006/relationships/tags" Target="../tags/tag158.xml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6.png"/><Relationship Id="rId3" Type="http://schemas.openxmlformats.org/officeDocument/2006/relationships/tags" Target="../tags/tag16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5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124.png"/><Relationship Id="rId5" Type="http://schemas.openxmlformats.org/officeDocument/2006/relationships/tags" Target="../tags/tag165.xml"/><Relationship Id="rId10" Type="http://schemas.openxmlformats.org/officeDocument/2006/relationships/image" Target="../media/image123.png"/><Relationship Id="rId4" Type="http://schemas.openxmlformats.org/officeDocument/2006/relationships/tags" Target="../tags/tag164.xml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2.xml"/><Relationship Id="rId7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9.png"/><Relationship Id="rId5" Type="http://schemas.openxmlformats.org/officeDocument/2006/relationships/tags" Target="../tags/tag18.xml"/><Relationship Id="rId10" Type="http://schemas.openxmlformats.org/officeDocument/2006/relationships/image" Target="../media/image18.png"/><Relationship Id="rId4" Type="http://schemas.openxmlformats.org/officeDocument/2006/relationships/tags" Target="../tags/tag17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26.png"/><Relationship Id="rId2" Type="http://schemas.openxmlformats.org/officeDocument/2006/relationships/tags" Target="../tags/tag2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24.png"/><Relationship Id="rId10" Type="http://schemas.openxmlformats.org/officeDocument/2006/relationships/tags" Target="../tags/tag29.xml"/><Relationship Id="rId19" Type="http://schemas.openxmlformats.org/officeDocument/2006/relationships/image" Target="../media/image28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2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31.png"/><Relationship Id="rId5" Type="http://schemas.openxmlformats.org/officeDocument/2006/relationships/tags" Target="../tags/tag35.xml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image" Target="../media/image35.png"/><Relationship Id="rId3" Type="http://schemas.openxmlformats.org/officeDocument/2006/relationships/tags" Target="../tags/tag41.xml"/><Relationship Id="rId21" Type="http://schemas.openxmlformats.org/officeDocument/2006/relationships/image" Target="../media/image37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image" Target="../media/image33.png"/><Relationship Id="rId2" Type="http://schemas.openxmlformats.org/officeDocument/2006/relationships/tags" Target="../tags/tag40.xml"/><Relationship Id="rId16" Type="http://schemas.openxmlformats.org/officeDocument/2006/relationships/image" Target="../media/image25.png"/><Relationship Id="rId20" Type="http://schemas.openxmlformats.org/officeDocument/2006/relationships/image" Target="../media/image36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32.png"/><Relationship Id="rId10" Type="http://schemas.openxmlformats.org/officeDocument/2006/relationships/tags" Target="../tags/tag48.xml"/><Relationship Id="rId19" Type="http://schemas.openxmlformats.org/officeDocument/2006/relationships/image" Target="../media/image34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tags" Target="../tags/tag55.xml"/><Relationship Id="rId21" Type="http://schemas.openxmlformats.org/officeDocument/2006/relationships/image" Target="../media/image32.png"/><Relationship Id="rId7" Type="http://schemas.openxmlformats.org/officeDocument/2006/relationships/tags" Target="../tags/tag59.xml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tags" Target="../tags/tag54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7.xml"/><Relationship Id="rId15" Type="http://schemas.openxmlformats.org/officeDocument/2006/relationships/image" Target="../media/image41.png"/><Relationship Id="rId10" Type="http://schemas.openxmlformats.org/officeDocument/2006/relationships/tags" Target="../tags/tag62.xml"/><Relationship Id="rId19" Type="http://schemas.openxmlformats.org/officeDocument/2006/relationships/image" Target="../media/image45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feld 3">
            <a:extLst>
              <a:ext uri="{FF2B5EF4-FFF2-40B4-BE49-F238E27FC236}">
                <a16:creationId xmlns:a16="http://schemas.microsoft.com/office/drawing/2014/main" id="{695457F5-A40B-48D5-993E-8DAB06E34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8" y="1814513"/>
            <a:ext cx="68468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nl-NL" sz="4000" dirty="0">
                <a:solidFill>
                  <a:schemeClr val="accent6"/>
                </a:solidFill>
                <a:latin typeface="Arial" charset="0"/>
              </a:rPr>
              <a:t>Unit: Efficiency and level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761DB-0466-49D5-AC58-3080D334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97" y="2483331"/>
            <a:ext cx="4875406" cy="3588661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08BF303-E4A7-4189-A4BF-521B93556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3-D Attainment surface, dominated space</a:t>
            </a: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DF9F5B98-9439-4159-AD19-5B1739B99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3138" y="1268413"/>
            <a:ext cx="0" cy="3960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27A661B6-0353-4A19-BB02-6A734D571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138" y="5229225"/>
            <a:ext cx="5805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60FA41-8271-4C7F-99D4-873951C70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1628775"/>
            <a:ext cx="5040312" cy="360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US"/>
          </a:p>
        </p:txBody>
      </p:sp>
      <p:sp>
        <p:nvSpPr>
          <p:cNvPr id="210950" name="Rectangle 6">
            <a:extLst>
              <a:ext uri="{FF2B5EF4-FFF2-40B4-BE49-F238E27FC236}">
                <a16:creationId xmlns:a16="http://schemas.microsoft.com/office/drawing/2014/main" id="{F4486106-5DDB-4B78-BAF0-7028ACF04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1628775"/>
            <a:ext cx="2160587" cy="3240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10951" name="Rectangle 7">
            <a:extLst>
              <a:ext uri="{FF2B5EF4-FFF2-40B4-BE49-F238E27FC236}">
                <a16:creationId xmlns:a16="http://schemas.microsoft.com/office/drawing/2014/main" id="{E53C8E97-C50F-4E0F-A41E-53C9FA88C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1628775"/>
            <a:ext cx="4321175" cy="10795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10952" name="Rectangle 8">
            <a:extLst>
              <a:ext uri="{FF2B5EF4-FFF2-40B4-BE49-F238E27FC236}">
                <a16:creationId xmlns:a16="http://schemas.microsoft.com/office/drawing/2014/main" id="{095CAEE9-5BCE-4E06-AFE2-31D211B4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1628775"/>
            <a:ext cx="3241675" cy="21605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10953" name="Rectangle 9">
            <a:extLst>
              <a:ext uri="{FF2B5EF4-FFF2-40B4-BE49-F238E27FC236}">
                <a16:creationId xmlns:a16="http://schemas.microsoft.com/office/drawing/2014/main" id="{247282A1-6F0C-40B5-94A7-FC0687026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1628775"/>
            <a:ext cx="2160587" cy="14398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6" name="Rectangle 10">
            <a:extLst>
              <a:ext uri="{FF2B5EF4-FFF2-40B4-BE49-F238E27FC236}">
                <a16:creationId xmlns:a16="http://schemas.microsoft.com/office/drawing/2014/main" id="{CA1BFE58-BFA6-4C35-9F6C-FAA254456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2139950"/>
            <a:ext cx="765175" cy="7207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B4CE3E4D-9A3A-4796-8026-48C21BB8C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2860675"/>
            <a:ext cx="765175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D7BBC8B1-059B-498E-B347-0CC13E4E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3579813"/>
            <a:ext cx="765175" cy="7207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C520D295-F236-41CC-9D6B-44EAF5DE3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4300538"/>
            <a:ext cx="765175" cy="720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pic>
        <p:nvPicPr>
          <p:cNvPr id="25614" name="Picture 14" descr="txp_fig">
            <a:extLst>
              <a:ext uri="{FF2B5EF4-FFF2-40B4-BE49-F238E27FC236}">
                <a16:creationId xmlns:a16="http://schemas.microsoft.com/office/drawing/2014/main" id="{D20D2DFD-021A-4B78-A4CB-AA461D3E7E4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38" y="30892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5" descr="txp_fig">
            <a:extLst>
              <a:ext uri="{FF2B5EF4-FFF2-40B4-BE49-F238E27FC236}">
                <a16:creationId xmlns:a16="http://schemas.microsoft.com/office/drawing/2014/main" id="{5ACC9A07-BCC2-47AD-B495-6D5EFD66DA4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732213"/>
            <a:ext cx="793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6" name="Picture 16" descr="txp_fig">
            <a:extLst>
              <a:ext uri="{FF2B5EF4-FFF2-40B4-BE49-F238E27FC236}">
                <a16:creationId xmlns:a16="http://schemas.microsoft.com/office/drawing/2014/main" id="{79A9775E-8AF7-433D-9E4A-99CE7263E3C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447198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33EAB0-4C59-49D1-8C2C-16B18029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419225"/>
            <a:ext cx="765175" cy="72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25618" name="Picture 18" descr="txp_fig">
            <a:extLst>
              <a:ext uri="{FF2B5EF4-FFF2-40B4-BE49-F238E27FC236}">
                <a16:creationId xmlns:a16="http://schemas.microsoft.com/office/drawing/2014/main" id="{186258AD-77E2-4E3E-9030-30D5293EB4E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3" y="23907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9" name="Picture 19" descr="txp_fig">
            <a:extLst>
              <a:ext uri="{FF2B5EF4-FFF2-40B4-BE49-F238E27FC236}">
                <a16:creationId xmlns:a16="http://schemas.microsoft.com/office/drawing/2014/main" id="{A103E55F-BFA2-41FB-B324-F50BC0E8404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8" y="162083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0" name="Picture 20" descr="txp_fig">
            <a:extLst>
              <a:ext uri="{FF2B5EF4-FFF2-40B4-BE49-F238E27FC236}">
                <a16:creationId xmlns:a16="http://schemas.microsoft.com/office/drawing/2014/main" id="{BCD4BE9F-C072-4B56-A2A9-20D57EE3968E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5638800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1" name="Picture 21" descr="txp_fig">
            <a:extLst>
              <a:ext uri="{FF2B5EF4-FFF2-40B4-BE49-F238E27FC236}">
                <a16:creationId xmlns:a16="http://schemas.microsoft.com/office/drawing/2014/main" id="{E627F2D5-37F0-46C7-B264-521477F660AE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081088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2" name="Picture 22" descr="txp_fig">
            <a:extLst>
              <a:ext uri="{FF2B5EF4-FFF2-40B4-BE49-F238E27FC236}">
                <a16:creationId xmlns:a16="http://schemas.microsoft.com/office/drawing/2014/main" id="{38BD8218-7149-4AA7-AFEB-81D02551576B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643188"/>
            <a:ext cx="1222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23" descr="txp_fig">
            <a:extLst>
              <a:ext uri="{FF2B5EF4-FFF2-40B4-BE49-F238E27FC236}">
                <a16:creationId xmlns:a16="http://schemas.microsoft.com/office/drawing/2014/main" id="{575158C3-8E0B-4A91-84CC-9B16A100D14F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3727450"/>
            <a:ext cx="1222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24" descr="txp_fig">
            <a:extLst>
              <a:ext uri="{FF2B5EF4-FFF2-40B4-BE49-F238E27FC236}">
                <a16:creationId xmlns:a16="http://schemas.microsoft.com/office/drawing/2014/main" id="{CB690102-03A9-4163-9C91-8052C789852A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3006725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5" name="Picture 25" descr="txp_fig">
            <a:extLst>
              <a:ext uri="{FF2B5EF4-FFF2-40B4-BE49-F238E27FC236}">
                <a16:creationId xmlns:a16="http://schemas.microsoft.com/office/drawing/2014/main" id="{87E94BFB-25A5-4704-819B-2FB8A7987EE5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4806950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6" name="Picture 26" descr="txp_fig">
            <a:extLst>
              <a:ext uri="{FF2B5EF4-FFF2-40B4-BE49-F238E27FC236}">
                <a16:creationId xmlns:a16="http://schemas.microsoft.com/office/drawing/2014/main" id="{4C035AFE-A405-4D36-BDC3-7758D318761D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154113"/>
            <a:ext cx="32242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3" name="AutoShape 27">
            <a:extLst>
              <a:ext uri="{FF2B5EF4-FFF2-40B4-BE49-F238E27FC236}">
                <a16:creationId xmlns:a16="http://schemas.microsoft.com/office/drawing/2014/main" id="{FE380732-2CAD-4048-B35F-0BE748BCE7DC}"/>
              </a:ext>
            </a:extLst>
          </p:cNvPr>
          <p:cNvSpPr>
            <a:spLocks noChangeArrowheads="1"/>
          </p:cNvSpPr>
          <p:nvPr/>
        </p:nvSpPr>
        <p:spPr bwMode="auto">
          <a:xfrm rot="4956178">
            <a:off x="1235075" y="3789363"/>
            <a:ext cx="914400" cy="914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5628" name="Line 29">
            <a:extLst>
              <a:ext uri="{FF2B5EF4-FFF2-40B4-BE49-F238E27FC236}">
                <a16:creationId xmlns:a16="http://schemas.microsoft.com/office/drawing/2014/main" id="{AAC03CD4-8E43-4E0B-A06B-E0BC154167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0525" y="3789363"/>
            <a:ext cx="0" cy="5111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9" name="Line 30">
            <a:extLst>
              <a:ext uri="{FF2B5EF4-FFF2-40B4-BE49-F238E27FC236}">
                <a16:creationId xmlns:a16="http://schemas.microsoft.com/office/drawing/2014/main" id="{14C2CF18-15C0-4243-8512-E986C2FAA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0525" y="4300538"/>
            <a:ext cx="48895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30" name="Picture 31" descr="txp_fig">
            <a:extLst>
              <a:ext uri="{FF2B5EF4-FFF2-40B4-BE49-F238E27FC236}">
                <a16:creationId xmlns:a16="http://schemas.microsoft.com/office/drawing/2014/main" id="{6194ACC6-7121-4954-8C49-09181586A64D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487738"/>
            <a:ext cx="687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1" name="Picture 32" descr="txp_fig">
            <a:extLst>
              <a:ext uri="{FF2B5EF4-FFF2-40B4-BE49-F238E27FC236}">
                <a16:creationId xmlns:a16="http://schemas.microsoft.com/office/drawing/2014/main" id="{22775C94-D502-4185-BBA9-6DA6FE5E2594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4206875"/>
            <a:ext cx="549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84" name="Picture 40" descr="txp_fig">
            <a:extLst>
              <a:ext uri="{FF2B5EF4-FFF2-40B4-BE49-F238E27FC236}">
                <a16:creationId xmlns:a16="http://schemas.microsoft.com/office/drawing/2014/main" id="{E9787653-B20A-4BD0-A9C4-458CC91FECAF}"/>
              </a:ext>
            </a:extLst>
          </p:cNvPr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5394325"/>
            <a:ext cx="71215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fik 39" descr="txp_fig">
            <a:extLst>
              <a:ext uri="{FF2B5EF4-FFF2-40B4-BE49-F238E27FC236}">
                <a16:creationId xmlns:a16="http://schemas.microsoft.com/office/drawing/2014/main" id="{73E99E36-D6BC-4176-BA1B-8A3248E95B6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6035675"/>
            <a:ext cx="4540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4" name="Picture 47" descr="txp_fig">
            <a:extLst>
              <a:ext uri="{FF2B5EF4-FFF2-40B4-BE49-F238E27FC236}">
                <a16:creationId xmlns:a16="http://schemas.microsoft.com/office/drawing/2014/main" id="{AD3C9FE9-C8F1-4155-818F-A13A9DBB5BF3}"/>
              </a:ext>
            </a:extLst>
          </p:cNvPr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477678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5" name="Picture 49" descr="txp_fig">
            <a:extLst>
              <a:ext uri="{FF2B5EF4-FFF2-40B4-BE49-F238E27FC236}">
                <a16:creationId xmlns:a16="http://schemas.microsoft.com/office/drawing/2014/main" id="{2D34D972-2D5A-4C67-B07C-4EBB5EA5AB46}"/>
              </a:ext>
            </a:extLst>
          </p:cNvPr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8" y="5133975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6" name="Picture 52" descr="txp_fig">
            <a:extLst>
              <a:ext uri="{FF2B5EF4-FFF2-40B4-BE49-F238E27FC236}">
                <a16:creationId xmlns:a16="http://schemas.microsoft.com/office/drawing/2014/main" id="{D6F7AD58-07F3-42CE-BF45-89C826FD06A0}"/>
              </a:ext>
            </a:extLst>
          </p:cNvPr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3321050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7" name="Picture 55" descr="txp_fig">
            <a:extLst>
              <a:ext uri="{FF2B5EF4-FFF2-40B4-BE49-F238E27FC236}">
                <a16:creationId xmlns:a16="http://schemas.microsoft.com/office/drawing/2014/main" id="{CB22D826-2956-4684-A4C0-1763407A26A1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3854450"/>
            <a:ext cx="793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8" name="Picture 58" descr="txp_fig">
            <a:extLst>
              <a:ext uri="{FF2B5EF4-FFF2-40B4-BE49-F238E27FC236}">
                <a16:creationId xmlns:a16="http://schemas.microsoft.com/office/drawing/2014/main" id="{BEDBB4DA-E7B1-42FA-8EFE-468A91D5BB05}"/>
              </a:ext>
            </a:extLst>
          </p:cNvPr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282892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ADA04DB-001C-4411-BD4A-0AE2D2D78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3-D Attainment Surface, Continuous</a:t>
            </a:r>
          </a:p>
        </p:txBody>
      </p:sp>
      <p:sp>
        <p:nvSpPr>
          <p:cNvPr id="209923" name="Line 3">
            <a:extLst>
              <a:ext uri="{FF2B5EF4-FFF2-40B4-BE49-F238E27FC236}">
                <a16:creationId xmlns:a16="http://schemas.microsoft.com/office/drawing/2014/main" id="{DDB8FD6F-D422-4223-B750-5A1F9AA760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9488" y="1420813"/>
            <a:ext cx="0" cy="3960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4" name="Line 4">
            <a:extLst>
              <a:ext uri="{FF2B5EF4-FFF2-40B4-BE49-F238E27FC236}">
                <a16:creationId xmlns:a16="http://schemas.microsoft.com/office/drawing/2014/main" id="{BDE1B8B0-DDBA-4AEB-9A4A-25E3CE738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488" y="5381625"/>
            <a:ext cx="5805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4D9FDAF6-9A82-46C4-8B2B-AF5C9888C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808163"/>
            <a:ext cx="5040313" cy="360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US"/>
          </a:p>
        </p:txBody>
      </p:sp>
      <p:sp>
        <p:nvSpPr>
          <p:cNvPr id="209933" name="Rectangle 13">
            <a:extLst>
              <a:ext uri="{FF2B5EF4-FFF2-40B4-BE49-F238E27FC236}">
                <a16:creationId xmlns:a16="http://schemas.microsoft.com/office/drawing/2014/main" id="{5007832C-0CF0-4010-BD33-3A426C697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975" y="1719263"/>
            <a:ext cx="765175" cy="3454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pic>
        <p:nvPicPr>
          <p:cNvPr id="209934" name="Picture 14" descr="txp_fig">
            <a:extLst>
              <a:ext uri="{FF2B5EF4-FFF2-40B4-BE49-F238E27FC236}">
                <a16:creationId xmlns:a16="http://schemas.microsoft.com/office/drawing/2014/main" id="{8D450242-F12B-4FAF-AAF3-2BBE3EE083A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8" y="32416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5" name="Picture 15" descr="txp_fig">
            <a:extLst>
              <a:ext uri="{FF2B5EF4-FFF2-40B4-BE49-F238E27FC236}">
                <a16:creationId xmlns:a16="http://schemas.microsoft.com/office/drawing/2014/main" id="{6CB1122B-E252-43E6-8774-02CEE77D83A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3884613"/>
            <a:ext cx="793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6" name="Picture 16" descr="txp_fig">
            <a:extLst>
              <a:ext uri="{FF2B5EF4-FFF2-40B4-BE49-F238E27FC236}">
                <a16:creationId xmlns:a16="http://schemas.microsoft.com/office/drawing/2014/main" id="{FBB7116C-9CD3-4D3E-A934-4FE21A38675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462438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8" name="Picture 18" descr="txp_fig">
            <a:extLst>
              <a:ext uri="{FF2B5EF4-FFF2-40B4-BE49-F238E27FC236}">
                <a16:creationId xmlns:a16="http://schemas.microsoft.com/office/drawing/2014/main" id="{ECDA7987-96F4-4D85-A616-7F79AE3B5E4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3" y="25431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9" name="Picture 19" descr="txp_fig">
            <a:extLst>
              <a:ext uri="{FF2B5EF4-FFF2-40B4-BE49-F238E27FC236}">
                <a16:creationId xmlns:a16="http://schemas.microsoft.com/office/drawing/2014/main" id="{7F4B72D0-C47B-45E4-AB14-C7414A031149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8" y="177323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40" name="Picture 20" descr="txp_fig">
            <a:extLst>
              <a:ext uri="{FF2B5EF4-FFF2-40B4-BE49-F238E27FC236}">
                <a16:creationId xmlns:a16="http://schemas.microsoft.com/office/drawing/2014/main" id="{E5854306-8DDD-405C-A7AB-BE053CBE3221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5081588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41" name="Picture 21" descr="txp_fig">
            <a:extLst>
              <a:ext uri="{FF2B5EF4-FFF2-40B4-BE49-F238E27FC236}">
                <a16:creationId xmlns:a16="http://schemas.microsoft.com/office/drawing/2014/main" id="{0B213998-2693-4071-8519-F7681BEBB6CE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33488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53" name="AutoShape 33">
            <a:extLst>
              <a:ext uri="{FF2B5EF4-FFF2-40B4-BE49-F238E27FC236}">
                <a16:creationId xmlns:a16="http://schemas.microsoft.com/office/drawing/2014/main" id="{9EEC3CC9-CA25-42A2-9BAC-1E8F792CDBFA}"/>
              </a:ext>
            </a:extLst>
          </p:cNvPr>
          <p:cNvSpPr>
            <a:spLocks noChangeArrowheads="1"/>
          </p:cNvSpPr>
          <p:nvPr/>
        </p:nvSpPr>
        <p:spPr bwMode="auto">
          <a:xfrm rot="4956178">
            <a:off x="1241425" y="3941763"/>
            <a:ext cx="914400" cy="914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09957" name="Arc 37">
            <a:extLst>
              <a:ext uri="{FF2B5EF4-FFF2-40B4-BE49-F238E27FC236}">
                <a16:creationId xmlns:a16="http://schemas.microsoft.com/office/drawing/2014/main" id="{F374CC42-5AB4-4633-A933-FFF2B69E7BF0}"/>
              </a:ext>
            </a:extLst>
          </p:cNvPr>
          <p:cNvSpPr>
            <a:spLocks/>
          </p:cNvSpPr>
          <p:nvPr/>
        </p:nvSpPr>
        <p:spPr bwMode="auto">
          <a:xfrm>
            <a:off x="1666875" y="3998913"/>
            <a:ext cx="460375" cy="523875"/>
          </a:xfrm>
          <a:custGeom>
            <a:avLst/>
            <a:gdLst>
              <a:gd name="T0" fmla="*/ 2147483646 w 21411"/>
              <a:gd name="T1" fmla="*/ 0 h 21598"/>
              <a:gd name="T2" fmla="*/ 2147483646 w 21411"/>
              <a:gd name="T3" fmla="*/ 2147483646 h 21598"/>
              <a:gd name="T4" fmla="*/ 0 w 21411"/>
              <a:gd name="T5" fmla="*/ 2147483646 h 21598"/>
              <a:gd name="T6" fmla="*/ 0 60000 65536"/>
              <a:gd name="T7" fmla="*/ 0 60000 65536"/>
              <a:gd name="T8" fmla="*/ 0 60000 65536"/>
              <a:gd name="T9" fmla="*/ 0 w 21411"/>
              <a:gd name="T10" fmla="*/ 0 h 21598"/>
              <a:gd name="T11" fmla="*/ 21411 w 21411"/>
              <a:gd name="T12" fmla="*/ 21598 h 21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11" h="21598" fill="none" extrusionOk="0">
                <a:moveTo>
                  <a:pt x="295" y="0"/>
                </a:moveTo>
                <a:cubicBezTo>
                  <a:pt x="11011" y="146"/>
                  <a:pt x="19998" y="8127"/>
                  <a:pt x="21411" y="18749"/>
                </a:cubicBezTo>
              </a:path>
              <a:path w="21411" h="21598" stroke="0" extrusionOk="0">
                <a:moveTo>
                  <a:pt x="295" y="0"/>
                </a:moveTo>
                <a:cubicBezTo>
                  <a:pt x="11011" y="146"/>
                  <a:pt x="19998" y="8127"/>
                  <a:pt x="21411" y="18749"/>
                </a:cubicBezTo>
                <a:lnTo>
                  <a:pt x="0" y="21598"/>
                </a:lnTo>
                <a:lnTo>
                  <a:pt x="295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58" name="Line 38">
            <a:extLst>
              <a:ext uri="{FF2B5EF4-FFF2-40B4-BE49-F238E27FC236}">
                <a16:creationId xmlns:a16="http://schemas.microsoft.com/office/drawing/2014/main" id="{744C22F0-2B43-4AA2-883C-1776ED730A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6875" y="3941763"/>
            <a:ext cx="0" cy="511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59" name="Line 39">
            <a:extLst>
              <a:ext uri="{FF2B5EF4-FFF2-40B4-BE49-F238E27FC236}">
                <a16:creationId xmlns:a16="http://schemas.microsoft.com/office/drawing/2014/main" id="{A7D6EF5E-389E-413B-9DBB-850E1BC8A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6875" y="4452938"/>
            <a:ext cx="488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9964" name="Picture 44" descr="txp_fig">
            <a:extLst>
              <a:ext uri="{FF2B5EF4-FFF2-40B4-BE49-F238E27FC236}">
                <a16:creationId xmlns:a16="http://schemas.microsoft.com/office/drawing/2014/main" id="{F9C152B2-C107-4D0C-9A98-76E0FD6B010F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3640138"/>
            <a:ext cx="687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67" name="Picture 47" descr="txp_fig">
            <a:extLst>
              <a:ext uri="{FF2B5EF4-FFF2-40B4-BE49-F238E27FC236}">
                <a16:creationId xmlns:a16="http://schemas.microsoft.com/office/drawing/2014/main" id="{66E6A649-043A-4CE0-9A40-12E94A69604A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359275"/>
            <a:ext cx="549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79" name="Freeform 59">
            <a:extLst>
              <a:ext uri="{FF2B5EF4-FFF2-40B4-BE49-F238E27FC236}">
                <a16:creationId xmlns:a16="http://schemas.microsoft.com/office/drawing/2014/main" id="{944DA809-E792-4161-9667-5779BCF19B61}"/>
              </a:ext>
            </a:extLst>
          </p:cNvPr>
          <p:cNvSpPr>
            <a:spLocks/>
          </p:cNvSpPr>
          <p:nvPr/>
        </p:nvSpPr>
        <p:spPr bwMode="auto">
          <a:xfrm>
            <a:off x="971550" y="1719263"/>
            <a:ext cx="5086350" cy="3644900"/>
          </a:xfrm>
          <a:custGeom>
            <a:avLst/>
            <a:gdLst>
              <a:gd name="T0" fmla="*/ 0 w 3175"/>
              <a:gd name="T1" fmla="*/ 2147483647 h 2268"/>
              <a:gd name="T2" fmla="*/ 2147483647 w 3175"/>
              <a:gd name="T3" fmla="*/ 2147483647 h 2268"/>
              <a:gd name="T4" fmla="*/ 2147483647 w 3175"/>
              <a:gd name="T5" fmla="*/ 2147483647 h 2268"/>
              <a:gd name="T6" fmla="*/ 2147483647 w 3175"/>
              <a:gd name="T7" fmla="*/ 2147483647 h 2268"/>
              <a:gd name="T8" fmla="*/ 2147483647 w 3175"/>
              <a:gd name="T9" fmla="*/ 2147483647 h 2268"/>
              <a:gd name="T10" fmla="*/ 2147483647 w 3175"/>
              <a:gd name="T11" fmla="*/ 2147483647 h 2268"/>
              <a:gd name="T12" fmla="*/ 2147483647 w 3175"/>
              <a:gd name="T13" fmla="*/ 0 h 2268"/>
              <a:gd name="T14" fmla="*/ 0 w 3175"/>
              <a:gd name="T15" fmla="*/ 2147483647 h 22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75"/>
              <a:gd name="T25" fmla="*/ 0 h 2268"/>
              <a:gd name="T26" fmla="*/ 3175 w 3175"/>
              <a:gd name="T27" fmla="*/ 2268 h 226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75" h="2268">
                <a:moveTo>
                  <a:pt x="0" y="28"/>
                </a:moveTo>
                <a:lnTo>
                  <a:pt x="142" y="510"/>
                </a:lnTo>
                <a:lnTo>
                  <a:pt x="765" y="1077"/>
                </a:lnTo>
                <a:lnTo>
                  <a:pt x="1786" y="1332"/>
                </a:lnTo>
                <a:lnTo>
                  <a:pt x="2240" y="2098"/>
                </a:lnTo>
                <a:lnTo>
                  <a:pt x="3175" y="2268"/>
                </a:lnTo>
                <a:lnTo>
                  <a:pt x="3175" y="0"/>
                </a:lnTo>
                <a:lnTo>
                  <a:pt x="0" y="2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89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pic>
        <p:nvPicPr>
          <p:cNvPr id="26645" name="Picture 61" descr="txp_fig">
            <a:extLst>
              <a:ext uri="{FF2B5EF4-FFF2-40B4-BE49-F238E27FC236}">
                <a16:creationId xmlns:a16="http://schemas.microsoft.com/office/drawing/2014/main" id="{ABD8237B-D867-4E73-9966-4564572E5269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727700"/>
            <a:ext cx="71199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9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9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9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9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9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9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9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9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9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9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9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9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5" grpId="0" animBg="1"/>
      <p:bldP spid="2099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75F5B7E-A48C-4B5D-B441-0C135390D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Pareto front in three dimensons</a:t>
            </a:r>
          </a:p>
        </p:txBody>
      </p:sp>
      <p:graphicFrame>
        <p:nvGraphicFramePr>
          <p:cNvPr id="28675" name="Object 5">
            <a:extLst>
              <a:ext uri="{FF2B5EF4-FFF2-40B4-BE49-F238E27FC236}">
                <a16:creationId xmlns:a16="http://schemas.microsoft.com/office/drawing/2014/main" id="{B5BF02DA-412B-4990-8A5E-1AAB45DCA3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3063" y="3238500"/>
          <a:ext cx="31194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87805" imgH="5229268" progId="">
                  <p:embed/>
                </p:oleObj>
              </mc:Choice>
              <mc:Fallback>
                <p:oleObj r:id="rId2" imgW="8487805" imgH="522926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3238500"/>
                        <a:ext cx="31194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24">
            <a:extLst>
              <a:ext uri="{FF2B5EF4-FFF2-40B4-BE49-F238E27FC236}">
                <a16:creationId xmlns:a16="http://schemas.microsoft.com/office/drawing/2014/main" id="{80C916FD-5283-4FFD-82C5-E8DBFA216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3063" y="1143000"/>
          <a:ext cx="3240087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468293" imgH="5473171" progId="">
                  <p:embed/>
                </p:oleObj>
              </mc:Choice>
              <mc:Fallback>
                <p:oleObj r:id="rId4" imgW="8468293" imgH="5473171" progId="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1143000"/>
                        <a:ext cx="3240087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7" name="Picture 6" descr="https://lh6.googleusercontent.com/-Q75AcfyW0iI/Tuxdhsg3baI/AAAAAAAAJhM/NuTfvjQm8jQ/s512/hvemm3d.jpg">
            <a:extLst>
              <a:ext uri="{FF2B5EF4-FFF2-40B4-BE49-F238E27FC236}">
                <a16:creationId xmlns:a16="http://schemas.microsoft.com/office/drawing/2014/main" id="{D9A590A5-BB7D-4778-BDAD-2D53457E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43013"/>
            <a:ext cx="3916363" cy="391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feld 6">
            <a:extLst>
              <a:ext uri="{FF2B5EF4-FFF2-40B4-BE49-F238E27FC236}">
                <a16:creationId xmlns:a16="http://schemas.microsoft.com/office/drawing/2014/main" id="{E5894D20-AC4A-4E02-BA23-D369FCBDE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5949950"/>
            <a:ext cx="7231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Here maximization is considered: Dominance cones are the negative orthants</a:t>
            </a:r>
            <a:endParaRPr lang="de-DE" altLang="en-US"/>
          </a:p>
        </p:txBody>
      </p:sp>
      <p:sp>
        <p:nvSpPr>
          <p:cNvPr id="28679" name="Textfeld 7">
            <a:extLst>
              <a:ext uri="{FF2B5EF4-FFF2-40B4-BE49-F238E27FC236}">
                <a16:creationId xmlns:a16="http://schemas.microsoft.com/office/drawing/2014/main" id="{009097DA-150E-4796-AB97-70C524C20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5475288"/>
            <a:ext cx="3622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Visualization of finite PF with 5 points.</a:t>
            </a:r>
            <a:endParaRPr lang="de-DE" altLang="en-US"/>
          </a:p>
        </p:txBody>
      </p:sp>
      <p:sp>
        <p:nvSpPr>
          <p:cNvPr id="28680" name="Textfeld 8">
            <a:extLst>
              <a:ext uri="{FF2B5EF4-FFF2-40B4-BE49-F238E27FC236}">
                <a16:creationId xmlns:a16="http://schemas.microsoft.com/office/drawing/2014/main" id="{8A13E829-BBD5-4248-9968-8F3E887D2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5229225"/>
            <a:ext cx="3687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3-D continuous Pareto fronts and </a:t>
            </a:r>
          </a:p>
          <a:p>
            <a:pPr eaLnBrk="1" hangingPunct="1"/>
            <a:r>
              <a:rPr lang="nl-NL" altLang="en-US"/>
              <a:t>approximations to them with 70 points.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ECF8ACF-472D-4E35-8C58-719E98594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Optima seeking using contour plots</a:t>
            </a:r>
          </a:p>
        </p:txBody>
      </p:sp>
      <p:pic>
        <p:nvPicPr>
          <p:cNvPr id="29699" name="Picture 5" descr="http://www4c.wolframalpha.com/Calculate/MSP/MSP269451a380b6e4g52c3ib00005h46b2fgb6edc8g2?MSPStoreType=image/gif&amp;s=58&amp;w=240&amp;h=185&amp;cdf=MeshControl&amp;cdf=RangeControl">
            <a:extLst>
              <a:ext uri="{FF2B5EF4-FFF2-40B4-BE49-F238E27FC236}">
                <a16:creationId xmlns:a16="http://schemas.microsoft.com/office/drawing/2014/main" id="{5EC58375-86B0-4213-BA38-E7A9C45A2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548188"/>
            <a:ext cx="2544762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http://www4c.wolframalpha.com/Calculate/MSP/MSP43751a382ad6ab6158gi000064hc64igf77ab04a?MSPStoreType=image/gif&amp;s=7&amp;w=125&amp;h=18">
            <a:extLst>
              <a:ext uri="{FF2B5EF4-FFF2-40B4-BE49-F238E27FC236}">
                <a16:creationId xmlns:a16="http://schemas.microsoft.com/office/drawing/2014/main" id="{5882FBC5-51FC-4A97-AABE-8082D11F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4419600"/>
            <a:ext cx="24352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9" descr="http://www4c.wolframalpha.com/Calculate/MSP/MSP361a382e777eg7a44b00002a1d8362ag3513ai?MSPStoreType=image/gif&amp;s=57&amp;w=240&amp;h=233&amp;cdf=RangeControl">
            <a:extLst>
              <a:ext uri="{FF2B5EF4-FFF2-40B4-BE49-F238E27FC236}">
                <a16:creationId xmlns:a16="http://schemas.microsoft.com/office/drawing/2014/main" id="{160222C8-AA81-4A1E-8FBD-B3947A88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4456113"/>
            <a:ext cx="2116137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Grafik 10" descr="txp_fig">
            <a:extLst>
              <a:ext uri="{FF2B5EF4-FFF2-40B4-BE49-F238E27FC236}">
                <a16:creationId xmlns:a16="http://schemas.microsoft.com/office/drawing/2014/main" id="{3A976CE0-4EF9-4BB3-BE74-FAFE92D72B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23963"/>
            <a:ext cx="74279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Grafik 10" descr="txp_fig">
            <a:extLst>
              <a:ext uri="{FF2B5EF4-FFF2-40B4-BE49-F238E27FC236}">
                <a16:creationId xmlns:a16="http://schemas.microsoft.com/office/drawing/2014/main" id="{86063646-0304-46F4-92E8-66A8C7AE71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663825"/>
            <a:ext cx="71532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Grafik 14" descr="txp_fig">
            <a:extLst>
              <a:ext uri="{FF2B5EF4-FFF2-40B4-BE49-F238E27FC236}">
                <a16:creationId xmlns:a16="http://schemas.microsoft.com/office/drawing/2014/main" id="{A42B8A63-96AA-44D8-AE85-0E44CB65BE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989138"/>
            <a:ext cx="71358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Grafik 16" descr="txp_fig">
            <a:extLst>
              <a:ext uri="{FF2B5EF4-FFF2-40B4-BE49-F238E27FC236}">
                <a16:creationId xmlns:a16="http://schemas.microsoft.com/office/drawing/2014/main" id="{52E029B2-5C90-4410-B5D2-8E2D8269EB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3706813"/>
            <a:ext cx="712311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people.richland.edu/james/lecture/m116/systems/linear.png">
            <a:extLst>
              <a:ext uri="{FF2B5EF4-FFF2-40B4-BE49-F238E27FC236}">
                <a16:creationId xmlns:a16="http://schemas.microsoft.com/office/drawing/2014/main" id="{989AF338-F90E-4C3D-B1F6-4F0C1801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584325"/>
            <a:ext cx="3960813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BC5AA0-CFD5-4581-9590-C880558DE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Finding efficient set using level sets (contours): Single objective optimization, linear case</a:t>
            </a:r>
          </a:p>
        </p:txBody>
      </p:sp>
      <p:pic>
        <p:nvPicPr>
          <p:cNvPr id="30724" name="Grafik 9" descr="txp_fig">
            <a:extLst>
              <a:ext uri="{FF2B5EF4-FFF2-40B4-BE49-F238E27FC236}">
                <a16:creationId xmlns:a16="http://schemas.microsoft.com/office/drawing/2014/main" id="{C36A5DBF-06CD-405A-B093-3A61B6C27B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5903913"/>
            <a:ext cx="71374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feld 5">
            <a:extLst>
              <a:ext uri="{FF2B5EF4-FFF2-40B4-BE49-F238E27FC236}">
                <a16:creationId xmlns:a16="http://schemas.microsoft.com/office/drawing/2014/main" id="{1791ABF3-FAE6-4E41-BB0F-3388B8DD4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1808163"/>
            <a:ext cx="19954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Infeasible subspace</a:t>
            </a:r>
            <a:endParaRPr lang="de-DE" altLang="en-US"/>
          </a:p>
        </p:txBody>
      </p:sp>
      <p:sp>
        <p:nvSpPr>
          <p:cNvPr id="30726" name="Textfeld 6">
            <a:extLst>
              <a:ext uri="{FF2B5EF4-FFF2-40B4-BE49-F238E27FC236}">
                <a16:creationId xmlns:a16="http://schemas.microsoft.com/office/drawing/2014/main" id="{38E3D46D-EE0E-4BFB-8BAF-0688615B7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38" y="2798763"/>
            <a:ext cx="890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feasible</a:t>
            </a:r>
          </a:p>
          <a:p>
            <a:pPr eaLnBrk="1" hangingPunct="1"/>
            <a:r>
              <a:rPr lang="nl-NL" altLang="en-US"/>
              <a:t>space</a:t>
            </a:r>
            <a:endParaRPr lang="de-DE" altLang="en-US"/>
          </a:p>
        </p:txBody>
      </p:sp>
      <p:sp>
        <p:nvSpPr>
          <p:cNvPr id="30727" name="Textfeld 6">
            <a:extLst>
              <a:ext uri="{FF2B5EF4-FFF2-40B4-BE49-F238E27FC236}">
                <a16:creationId xmlns:a16="http://schemas.microsoft.com/office/drawing/2014/main" id="{F751157C-84D3-487D-8DB6-1B59F0BB3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413" y="4351338"/>
            <a:ext cx="29305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Level curve of f = contour  line</a:t>
            </a:r>
          </a:p>
          <a:p>
            <a:pPr eaLnBrk="1" hangingPunct="1"/>
            <a:r>
              <a:rPr lang="nl-NL" altLang="en-US"/>
              <a:t>of equal height (f = const)</a:t>
            </a:r>
            <a:endParaRPr lang="de-DE" altLang="en-US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7BF25D-C7DB-49FB-93D5-D16C9EC15584}"/>
              </a:ext>
            </a:extLst>
          </p:cNvPr>
          <p:cNvCxnSpPr>
            <a:stCxn id="30727" idx="1"/>
          </p:cNvCxnSpPr>
          <p:nvPr/>
        </p:nvCxnSpPr>
        <p:spPr>
          <a:xfrm flipH="1" flipV="1">
            <a:off x="5202238" y="4351338"/>
            <a:ext cx="765175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EB70-DE75-4586-B5B6-33ECF81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Hillclimbing</a:t>
            </a:r>
            <a:r>
              <a:rPr lang="en-US" dirty="0"/>
              <a:t> in </a:t>
            </a:r>
            <a:r>
              <a:rPr lang="en-US" dirty="0" err="1"/>
              <a:t>Multiobjective</a:t>
            </a:r>
            <a:r>
              <a:rPr lang="en-US" dirty="0"/>
              <a:t> Landscapes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6DDA-171F-4D06-AB21-31195A77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5" y="1583795"/>
            <a:ext cx="5730627" cy="42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1015"/>
      </p:ext>
    </p:extLst>
  </p:cSld>
  <p:clrMapOvr>
    <a:masterClrMapping/>
  </p:clrMapOvr>
  <p:transition>
    <p:pull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9065C02D-244A-42B0-96E1-B8788B0A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898650"/>
            <a:ext cx="77930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397B3F-FC0E-459C-A69D-B9A5BFCE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Finding efficient points using contour plots</a:t>
            </a:r>
          </a:p>
        </p:txBody>
      </p:sp>
      <p:pic>
        <p:nvPicPr>
          <p:cNvPr id="31748" name="Grafik 4" descr="txp_fig">
            <a:extLst>
              <a:ext uri="{FF2B5EF4-FFF2-40B4-BE49-F238E27FC236}">
                <a16:creationId xmlns:a16="http://schemas.microsoft.com/office/drawing/2014/main" id="{FC3536F4-5BB5-42BF-A571-E1657D9F48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377950"/>
            <a:ext cx="712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Grafik 7" descr="txp_fig">
            <a:extLst>
              <a:ext uri="{FF2B5EF4-FFF2-40B4-BE49-F238E27FC236}">
                <a16:creationId xmlns:a16="http://schemas.microsoft.com/office/drawing/2014/main" id="{7DF3F75C-9993-451B-ABA5-9D74E66932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2149475"/>
            <a:ext cx="5287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13DF8-D156-4E94-8689-76934FF456A9}"/>
              </a:ext>
            </a:extLst>
          </p:cNvPr>
          <p:cNvSpPr/>
          <p:nvPr/>
        </p:nvSpPr>
        <p:spPr>
          <a:xfrm>
            <a:off x="5922150" y="2926306"/>
            <a:ext cx="90010" cy="135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5C666-ACBC-4A95-A191-01405F70F5E0}"/>
              </a:ext>
            </a:extLst>
          </p:cNvPr>
          <p:cNvSpPr/>
          <p:nvPr/>
        </p:nvSpPr>
        <p:spPr>
          <a:xfrm>
            <a:off x="6028944" y="3054096"/>
            <a:ext cx="475488" cy="360302"/>
          </a:xfrm>
          <a:custGeom>
            <a:avLst/>
            <a:gdLst>
              <a:gd name="connsiteX0" fmla="*/ 0 w 475488"/>
              <a:gd name="connsiteY0" fmla="*/ 0 h 360302"/>
              <a:gd name="connsiteX1" fmla="*/ 30480 w 475488"/>
              <a:gd name="connsiteY1" fmla="*/ 18288 h 360302"/>
              <a:gd name="connsiteX2" fmla="*/ 48768 w 475488"/>
              <a:gd name="connsiteY2" fmla="*/ 30480 h 360302"/>
              <a:gd name="connsiteX3" fmla="*/ 103632 w 475488"/>
              <a:gd name="connsiteY3" fmla="*/ 42672 h 360302"/>
              <a:gd name="connsiteX4" fmla="*/ 158496 w 475488"/>
              <a:gd name="connsiteY4" fmla="*/ 67056 h 360302"/>
              <a:gd name="connsiteX5" fmla="*/ 201168 w 475488"/>
              <a:gd name="connsiteY5" fmla="*/ 79248 h 360302"/>
              <a:gd name="connsiteX6" fmla="*/ 256032 w 475488"/>
              <a:gd name="connsiteY6" fmla="*/ 115824 h 360302"/>
              <a:gd name="connsiteX7" fmla="*/ 298704 w 475488"/>
              <a:gd name="connsiteY7" fmla="*/ 158496 h 360302"/>
              <a:gd name="connsiteX8" fmla="*/ 323088 w 475488"/>
              <a:gd name="connsiteY8" fmla="*/ 182880 h 360302"/>
              <a:gd name="connsiteX9" fmla="*/ 347472 w 475488"/>
              <a:gd name="connsiteY9" fmla="*/ 195072 h 360302"/>
              <a:gd name="connsiteX10" fmla="*/ 384048 w 475488"/>
              <a:gd name="connsiteY10" fmla="*/ 243840 h 360302"/>
              <a:gd name="connsiteX11" fmla="*/ 414528 w 475488"/>
              <a:gd name="connsiteY11" fmla="*/ 274320 h 360302"/>
              <a:gd name="connsiteX12" fmla="*/ 426720 w 475488"/>
              <a:gd name="connsiteY12" fmla="*/ 304800 h 360302"/>
              <a:gd name="connsiteX13" fmla="*/ 445008 w 475488"/>
              <a:gd name="connsiteY13" fmla="*/ 316992 h 360302"/>
              <a:gd name="connsiteX14" fmla="*/ 451104 w 475488"/>
              <a:gd name="connsiteY14" fmla="*/ 335280 h 360302"/>
              <a:gd name="connsiteX15" fmla="*/ 469392 w 475488"/>
              <a:gd name="connsiteY15" fmla="*/ 359664 h 360302"/>
              <a:gd name="connsiteX16" fmla="*/ 475488 w 475488"/>
              <a:gd name="connsiteY16" fmla="*/ 359664 h 3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5488" h="360302">
                <a:moveTo>
                  <a:pt x="0" y="0"/>
                </a:moveTo>
                <a:cubicBezTo>
                  <a:pt x="10160" y="6096"/>
                  <a:pt x="20432" y="12008"/>
                  <a:pt x="30480" y="18288"/>
                </a:cubicBezTo>
                <a:cubicBezTo>
                  <a:pt x="36693" y="22171"/>
                  <a:pt x="42215" y="27203"/>
                  <a:pt x="48768" y="30480"/>
                </a:cubicBezTo>
                <a:cubicBezTo>
                  <a:pt x="66209" y="39201"/>
                  <a:pt x="84901" y="37989"/>
                  <a:pt x="103632" y="42672"/>
                </a:cubicBezTo>
                <a:cubicBezTo>
                  <a:pt x="194628" y="65421"/>
                  <a:pt x="102453" y="43038"/>
                  <a:pt x="158496" y="67056"/>
                </a:cubicBezTo>
                <a:cubicBezTo>
                  <a:pt x="169183" y="71636"/>
                  <a:pt x="190218" y="72860"/>
                  <a:pt x="201168" y="79248"/>
                </a:cubicBezTo>
                <a:cubicBezTo>
                  <a:pt x="220153" y="90323"/>
                  <a:pt x="240490" y="100282"/>
                  <a:pt x="256032" y="115824"/>
                </a:cubicBezTo>
                <a:lnTo>
                  <a:pt x="298704" y="158496"/>
                </a:lnTo>
                <a:cubicBezTo>
                  <a:pt x="306832" y="166624"/>
                  <a:pt x="312807" y="177739"/>
                  <a:pt x="323088" y="182880"/>
                </a:cubicBezTo>
                <a:lnTo>
                  <a:pt x="347472" y="195072"/>
                </a:lnTo>
                <a:cubicBezTo>
                  <a:pt x="361057" y="215450"/>
                  <a:pt x="365430" y="223154"/>
                  <a:pt x="384048" y="243840"/>
                </a:cubicBezTo>
                <a:cubicBezTo>
                  <a:pt x="393660" y="254520"/>
                  <a:pt x="404368" y="264160"/>
                  <a:pt x="414528" y="274320"/>
                </a:cubicBezTo>
                <a:cubicBezTo>
                  <a:pt x="418592" y="284480"/>
                  <a:pt x="420360" y="295896"/>
                  <a:pt x="426720" y="304800"/>
                </a:cubicBezTo>
                <a:cubicBezTo>
                  <a:pt x="430978" y="310762"/>
                  <a:pt x="440431" y="311271"/>
                  <a:pt x="445008" y="316992"/>
                </a:cubicBezTo>
                <a:cubicBezTo>
                  <a:pt x="449022" y="322010"/>
                  <a:pt x="447916" y="329701"/>
                  <a:pt x="451104" y="335280"/>
                </a:cubicBezTo>
                <a:cubicBezTo>
                  <a:pt x="456145" y="344101"/>
                  <a:pt x="462208" y="352480"/>
                  <a:pt x="469392" y="359664"/>
                </a:cubicBezTo>
                <a:cubicBezTo>
                  <a:pt x="470829" y="361101"/>
                  <a:pt x="473456" y="359664"/>
                  <a:pt x="475488" y="3596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CB0A74-B44C-4D8F-A05B-BEE0E9133C64}"/>
              </a:ext>
            </a:extLst>
          </p:cNvPr>
          <p:cNvSpPr/>
          <p:nvPr/>
        </p:nvSpPr>
        <p:spPr>
          <a:xfrm>
            <a:off x="5546431" y="3029712"/>
            <a:ext cx="391073" cy="359664"/>
          </a:xfrm>
          <a:custGeom>
            <a:avLst/>
            <a:gdLst>
              <a:gd name="connsiteX0" fmla="*/ 391073 w 391073"/>
              <a:gd name="connsiteY0" fmla="*/ 0 h 359664"/>
              <a:gd name="connsiteX1" fmla="*/ 360593 w 391073"/>
              <a:gd name="connsiteY1" fmla="*/ 12192 h 359664"/>
              <a:gd name="connsiteX2" fmla="*/ 330113 w 391073"/>
              <a:gd name="connsiteY2" fmla="*/ 36576 h 359664"/>
              <a:gd name="connsiteX3" fmla="*/ 293537 w 391073"/>
              <a:gd name="connsiteY3" fmla="*/ 48768 h 359664"/>
              <a:gd name="connsiteX4" fmla="*/ 269153 w 391073"/>
              <a:gd name="connsiteY4" fmla="*/ 67056 h 359664"/>
              <a:gd name="connsiteX5" fmla="*/ 232577 w 391073"/>
              <a:gd name="connsiteY5" fmla="*/ 91440 h 359664"/>
              <a:gd name="connsiteX6" fmla="*/ 196001 w 391073"/>
              <a:gd name="connsiteY6" fmla="*/ 121920 h 359664"/>
              <a:gd name="connsiteX7" fmla="*/ 177713 w 391073"/>
              <a:gd name="connsiteY7" fmla="*/ 128016 h 359664"/>
              <a:gd name="connsiteX8" fmla="*/ 147233 w 391073"/>
              <a:gd name="connsiteY8" fmla="*/ 140208 h 359664"/>
              <a:gd name="connsiteX9" fmla="*/ 128945 w 391073"/>
              <a:gd name="connsiteY9" fmla="*/ 158496 h 359664"/>
              <a:gd name="connsiteX10" fmla="*/ 104561 w 391073"/>
              <a:gd name="connsiteY10" fmla="*/ 176784 h 359664"/>
              <a:gd name="connsiteX11" fmla="*/ 92369 w 391073"/>
              <a:gd name="connsiteY11" fmla="*/ 201168 h 359664"/>
              <a:gd name="connsiteX12" fmla="*/ 74081 w 391073"/>
              <a:gd name="connsiteY12" fmla="*/ 237744 h 359664"/>
              <a:gd name="connsiteX13" fmla="*/ 43601 w 391073"/>
              <a:gd name="connsiteY13" fmla="*/ 286512 h 359664"/>
              <a:gd name="connsiteX14" fmla="*/ 31409 w 391073"/>
              <a:gd name="connsiteY14" fmla="*/ 310896 h 359664"/>
              <a:gd name="connsiteX15" fmla="*/ 19217 w 391073"/>
              <a:gd name="connsiteY15" fmla="*/ 329184 h 359664"/>
              <a:gd name="connsiteX16" fmla="*/ 929 w 391073"/>
              <a:gd name="connsiteY16" fmla="*/ 347472 h 359664"/>
              <a:gd name="connsiteX17" fmla="*/ 929 w 391073"/>
              <a:gd name="connsiteY17" fmla="*/ 359664 h 35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1073" h="359664">
                <a:moveTo>
                  <a:pt x="391073" y="0"/>
                </a:moveTo>
                <a:cubicBezTo>
                  <a:pt x="380913" y="4064"/>
                  <a:pt x="369976" y="6562"/>
                  <a:pt x="360593" y="12192"/>
                </a:cubicBezTo>
                <a:cubicBezTo>
                  <a:pt x="349436" y="18886"/>
                  <a:pt x="341535" y="30346"/>
                  <a:pt x="330113" y="36576"/>
                </a:cubicBezTo>
                <a:cubicBezTo>
                  <a:pt x="318831" y="42730"/>
                  <a:pt x="293537" y="48768"/>
                  <a:pt x="293537" y="48768"/>
                </a:cubicBezTo>
                <a:cubicBezTo>
                  <a:pt x="285409" y="54864"/>
                  <a:pt x="277476" y="61230"/>
                  <a:pt x="269153" y="67056"/>
                </a:cubicBezTo>
                <a:cubicBezTo>
                  <a:pt x="257149" y="75459"/>
                  <a:pt x="242938" y="81079"/>
                  <a:pt x="232577" y="91440"/>
                </a:cubicBezTo>
                <a:cubicBezTo>
                  <a:pt x="219095" y="104922"/>
                  <a:pt x="212975" y="113433"/>
                  <a:pt x="196001" y="121920"/>
                </a:cubicBezTo>
                <a:cubicBezTo>
                  <a:pt x="190254" y="124794"/>
                  <a:pt x="183730" y="125760"/>
                  <a:pt x="177713" y="128016"/>
                </a:cubicBezTo>
                <a:cubicBezTo>
                  <a:pt x="167467" y="131858"/>
                  <a:pt x="157393" y="136144"/>
                  <a:pt x="147233" y="140208"/>
                </a:cubicBezTo>
                <a:cubicBezTo>
                  <a:pt x="141137" y="146304"/>
                  <a:pt x="135491" y="152885"/>
                  <a:pt x="128945" y="158496"/>
                </a:cubicBezTo>
                <a:cubicBezTo>
                  <a:pt x="121231" y="165108"/>
                  <a:pt x="111173" y="169070"/>
                  <a:pt x="104561" y="176784"/>
                </a:cubicBezTo>
                <a:cubicBezTo>
                  <a:pt x="98647" y="183684"/>
                  <a:pt x="96878" y="193278"/>
                  <a:pt x="92369" y="201168"/>
                </a:cubicBezTo>
                <a:cubicBezTo>
                  <a:pt x="58897" y="259743"/>
                  <a:pt x="98031" y="181861"/>
                  <a:pt x="74081" y="237744"/>
                </a:cubicBezTo>
                <a:cubicBezTo>
                  <a:pt x="57231" y="277061"/>
                  <a:pt x="67469" y="248323"/>
                  <a:pt x="43601" y="286512"/>
                </a:cubicBezTo>
                <a:cubicBezTo>
                  <a:pt x="38785" y="294218"/>
                  <a:pt x="35918" y="303006"/>
                  <a:pt x="31409" y="310896"/>
                </a:cubicBezTo>
                <a:cubicBezTo>
                  <a:pt x="27774" y="317257"/>
                  <a:pt x="23907" y="323556"/>
                  <a:pt x="19217" y="329184"/>
                </a:cubicBezTo>
                <a:cubicBezTo>
                  <a:pt x="13698" y="335807"/>
                  <a:pt x="5364" y="340080"/>
                  <a:pt x="929" y="347472"/>
                </a:cubicBezTo>
                <a:cubicBezTo>
                  <a:pt x="-1162" y="350957"/>
                  <a:pt x="929" y="355600"/>
                  <a:pt x="929" y="3596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BF9EA-491C-4D0C-ABBD-2839D5CAF73B}"/>
              </a:ext>
            </a:extLst>
          </p:cNvPr>
          <p:cNvSpPr txBox="1"/>
          <p:nvPr/>
        </p:nvSpPr>
        <p:spPr>
          <a:xfrm>
            <a:off x="3536885" y="6489340"/>
            <a:ext cx="492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Tangential points of contours are often efficient point</a:t>
            </a:r>
          </a:p>
        </p:txBody>
      </p:sp>
    </p:spTree>
  </p:cSld>
  <p:clrMapOvr>
    <a:masterClrMapping/>
  </p:clrMapOvr>
  <p:transition>
    <p:pull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9C3DA0BB-7E36-4D40-8E39-D22AFDC4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478246"/>
            <a:ext cx="5667375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935D452-9A65-44B4-8772-FE9BF32BC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Finding the efficient set in IR</a:t>
            </a:r>
            <a:r>
              <a:rPr lang="en-US" sz="3200" kern="0" baseline="30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Example!!!!! </a:t>
            </a:r>
          </a:p>
        </p:txBody>
      </p:sp>
      <p:sp>
        <p:nvSpPr>
          <p:cNvPr id="37892" name="Textfeld 7">
            <a:extLst>
              <a:ext uri="{FF2B5EF4-FFF2-40B4-BE49-F238E27FC236}">
                <a16:creationId xmlns:a16="http://schemas.microsoft.com/office/drawing/2014/main" id="{2F639DF2-AFE4-4371-8585-BCED0C7AC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5265738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>
                <a:solidFill>
                  <a:srgbClr val="00B050"/>
                </a:solidFill>
              </a:rPr>
              <a:t>Efficient set</a:t>
            </a:r>
            <a:endParaRPr lang="de-DE" altLang="en-US">
              <a:solidFill>
                <a:srgbClr val="00B050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32E656B-1D65-4604-9C6F-CA0DCD7F9078}"/>
              </a:ext>
            </a:extLst>
          </p:cNvPr>
          <p:cNvCxnSpPr/>
          <p:nvPr/>
        </p:nvCxnSpPr>
        <p:spPr>
          <a:xfrm>
            <a:off x="4986337" y="4321459"/>
            <a:ext cx="0" cy="9366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6" name="Textfeld 10">
            <a:extLst>
              <a:ext uri="{FF2B5EF4-FFF2-40B4-BE49-F238E27FC236}">
                <a16:creationId xmlns:a16="http://schemas.microsoft.com/office/drawing/2014/main" id="{BB7094B4-12C2-4BE3-9D56-308CD3BE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2" y="2386296"/>
            <a:ext cx="16891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Infeasible region</a:t>
            </a:r>
            <a:endParaRPr lang="de-DE" altLang="en-US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534B03A-5120-4CC9-A713-CC93E5F7EC79}"/>
              </a:ext>
            </a:extLst>
          </p:cNvPr>
          <p:cNvCxnSpPr/>
          <p:nvPr/>
        </p:nvCxnSpPr>
        <p:spPr>
          <a:xfrm flipH="1" flipV="1">
            <a:off x="2174875" y="3421346"/>
            <a:ext cx="179387" cy="4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E69E55-2436-4659-A6CB-2EB91D7F108A}"/>
              </a:ext>
            </a:extLst>
          </p:cNvPr>
          <p:cNvCxnSpPr/>
          <p:nvPr/>
        </p:nvCxnSpPr>
        <p:spPr>
          <a:xfrm flipH="1" flipV="1">
            <a:off x="3390900" y="4321459"/>
            <a:ext cx="179387" cy="4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34FAFB8-BE04-48B8-B1E3-CE2BC2CF069A}"/>
              </a:ext>
            </a:extLst>
          </p:cNvPr>
          <p:cNvCxnSpPr/>
          <p:nvPr/>
        </p:nvCxnSpPr>
        <p:spPr>
          <a:xfrm flipH="1">
            <a:off x="2478087" y="4107146"/>
            <a:ext cx="147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900" name="Grafik 23" descr="txp_fig">
            <a:extLst>
              <a:ext uri="{FF2B5EF4-FFF2-40B4-BE49-F238E27FC236}">
                <a16:creationId xmlns:a16="http://schemas.microsoft.com/office/drawing/2014/main" id="{D61FA0B3-E7B1-4EC8-9B01-47FFD02968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5815013"/>
            <a:ext cx="5148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A1F4BC-D6C3-4BD0-8F89-7F5FC4FF28DE}"/>
              </a:ext>
            </a:extLst>
          </p:cNvPr>
          <p:cNvSpPr txBox="1"/>
          <p:nvPr/>
        </p:nvSpPr>
        <p:spPr>
          <a:xfrm>
            <a:off x="7632340" y="1122948"/>
            <a:ext cx="211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=c</a:t>
            </a:r>
          </a:p>
        </p:txBody>
      </p:sp>
    </p:spTree>
  </p:cSld>
  <p:clrMapOvr>
    <a:masterClrMapping/>
  </p:clrMapOvr>
  <p:transition>
    <p:pull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Oval 2">
            <a:extLst>
              <a:ext uri="{FF2B5EF4-FFF2-40B4-BE49-F238E27FC236}">
                <a16:creationId xmlns:a16="http://schemas.microsoft.com/office/drawing/2014/main" id="{0A03E590-CC84-4057-88EB-185278CD4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3" y="2540000"/>
            <a:ext cx="2084387" cy="20320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4259" name="Oval 3">
            <a:extLst>
              <a:ext uri="{FF2B5EF4-FFF2-40B4-BE49-F238E27FC236}">
                <a16:creationId xmlns:a16="http://schemas.microsoft.com/office/drawing/2014/main" id="{C9E679F4-1B3E-4C75-A850-701CCD06E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5" y="4043363"/>
            <a:ext cx="2020888" cy="20320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4A0CACC1-223B-4A92-B33A-5C1F51E7B2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the efficient set in IR</a:t>
            </a:r>
            <a:r>
              <a:rPr lang="en-US" altLang="en-US" baseline="30000"/>
              <a:t>2</a:t>
            </a:r>
            <a:r>
              <a:rPr lang="en-US" altLang="en-US"/>
              <a:t>: Example</a:t>
            </a:r>
          </a:p>
        </p:txBody>
      </p:sp>
      <p:sp>
        <p:nvSpPr>
          <p:cNvPr id="224261" name="Line 5">
            <a:extLst>
              <a:ext uri="{FF2B5EF4-FFF2-40B4-BE49-F238E27FC236}">
                <a16:creationId xmlns:a16="http://schemas.microsoft.com/office/drawing/2014/main" id="{AABB0D68-DFB7-4BBD-9BCA-C18D1E9D1F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2160588"/>
            <a:ext cx="0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2" name="Line 6">
            <a:extLst>
              <a:ext uri="{FF2B5EF4-FFF2-40B4-BE49-F238E27FC236}">
                <a16:creationId xmlns:a16="http://schemas.microsoft.com/office/drawing/2014/main" id="{C9471D19-F2EA-493B-8576-EDE33DA8C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5040313"/>
            <a:ext cx="2913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4263" name="Picture 7" descr="txp_fig">
            <a:extLst>
              <a:ext uri="{FF2B5EF4-FFF2-40B4-BE49-F238E27FC236}">
                <a16:creationId xmlns:a16="http://schemas.microsoft.com/office/drawing/2014/main" id="{2BFF44FB-C131-4D97-9FC3-10EC690C3F7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556000"/>
            <a:ext cx="1222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4" name="Picture 8" descr="txp_fig">
            <a:extLst>
              <a:ext uri="{FF2B5EF4-FFF2-40B4-BE49-F238E27FC236}">
                <a16:creationId xmlns:a16="http://schemas.microsoft.com/office/drawing/2014/main" id="{06C2E25B-C3CC-40A6-9E29-DB4BEA72BCC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4978400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5" name="Picture 9" descr="txp_fig">
            <a:extLst>
              <a:ext uri="{FF2B5EF4-FFF2-40B4-BE49-F238E27FC236}">
                <a16:creationId xmlns:a16="http://schemas.microsoft.com/office/drawing/2014/main" id="{87FD8543-538E-4397-9444-F4FF8233534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4256088"/>
            <a:ext cx="1222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8" name="Picture 12" descr="txp_fig">
            <a:extLst>
              <a:ext uri="{FF2B5EF4-FFF2-40B4-BE49-F238E27FC236}">
                <a16:creationId xmlns:a16="http://schemas.microsoft.com/office/drawing/2014/main" id="{3FD0CCC5-54FE-4AC4-A44B-78D5A7C6EA49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4043363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9" name="Oval 13">
            <a:extLst>
              <a:ext uri="{FF2B5EF4-FFF2-40B4-BE49-F238E27FC236}">
                <a16:creationId xmlns:a16="http://schemas.microsoft.com/office/drawing/2014/main" id="{3C7D23A6-1585-4C47-98EC-90ACD10C8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1758950"/>
            <a:ext cx="1482725" cy="1487488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4270" name="Oval 14">
            <a:extLst>
              <a:ext uri="{FF2B5EF4-FFF2-40B4-BE49-F238E27FC236}">
                <a16:creationId xmlns:a16="http://schemas.microsoft.com/office/drawing/2014/main" id="{DD22D77C-FB5A-4075-93A8-8523ADCED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5" y="2614613"/>
            <a:ext cx="2439988" cy="2511425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4271" name="Line 15">
            <a:extLst>
              <a:ext uri="{FF2B5EF4-FFF2-40B4-BE49-F238E27FC236}">
                <a16:creationId xmlns:a16="http://schemas.microsoft.com/office/drawing/2014/main" id="{F6AB4C41-B70F-47F0-A967-C0B0BE04FF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8575" y="1028700"/>
            <a:ext cx="0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2" name="Line 16">
            <a:extLst>
              <a:ext uri="{FF2B5EF4-FFF2-40B4-BE49-F238E27FC236}">
                <a16:creationId xmlns:a16="http://schemas.microsoft.com/office/drawing/2014/main" id="{D9342BDC-4553-4D54-9082-CEB392035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8575" y="3895725"/>
            <a:ext cx="33607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" name="Grafik 36" descr="txp_fig">
            <a:extLst>
              <a:ext uri="{FF2B5EF4-FFF2-40B4-BE49-F238E27FC236}">
                <a16:creationId xmlns:a16="http://schemas.microsoft.com/office/drawing/2014/main" id="{A6E92589-2CF4-49E2-903C-15A410E7310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2316163"/>
            <a:ext cx="2301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75" name="Picture 19" descr="txp_fig">
            <a:extLst>
              <a:ext uri="{FF2B5EF4-FFF2-40B4-BE49-F238E27FC236}">
                <a16:creationId xmlns:a16="http://schemas.microsoft.com/office/drawing/2014/main" id="{B5E02A1B-E2F9-4097-BBD6-AF215D51AC57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2908300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76" name="Line 20">
            <a:extLst>
              <a:ext uri="{FF2B5EF4-FFF2-40B4-BE49-F238E27FC236}">
                <a16:creationId xmlns:a16="http://schemas.microsoft.com/office/drawing/2014/main" id="{1292225B-B315-4096-88E9-948E4C2FE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3175" y="2449513"/>
            <a:ext cx="1441450" cy="1446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4277" name="Picture 21" descr="txp_fig">
            <a:extLst>
              <a:ext uri="{FF2B5EF4-FFF2-40B4-BE49-F238E27FC236}">
                <a16:creationId xmlns:a16="http://schemas.microsoft.com/office/drawing/2014/main" id="{333191A9-D1CB-49EE-8EE5-DBEFB2802B57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271838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78" name="Picture 22" descr="txp_fig">
            <a:extLst>
              <a:ext uri="{FF2B5EF4-FFF2-40B4-BE49-F238E27FC236}">
                <a16:creationId xmlns:a16="http://schemas.microsoft.com/office/drawing/2014/main" id="{D332D4F4-F94F-45AA-82F1-59993A6F1B76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4446588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79" name="Picture 23" descr="txp_fig">
            <a:extLst>
              <a:ext uri="{FF2B5EF4-FFF2-40B4-BE49-F238E27FC236}">
                <a16:creationId xmlns:a16="http://schemas.microsoft.com/office/drawing/2014/main" id="{FF04E781-42A2-4F46-9638-67BA13B537C9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3290888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0" name="Picture 24" descr="txp_fig">
            <a:extLst>
              <a:ext uri="{FF2B5EF4-FFF2-40B4-BE49-F238E27FC236}">
                <a16:creationId xmlns:a16="http://schemas.microsoft.com/office/drawing/2014/main" id="{9581B03C-D1A3-4C86-9784-9D41E39C8859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144713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fik 34" descr="txp_fig">
            <a:extLst>
              <a:ext uri="{FF2B5EF4-FFF2-40B4-BE49-F238E27FC236}">
                <a16:creationId xmlns:a16="http://schemas.microsoft.com/office/drawing/2014/main" id="{7679426F-2B07-4351-9AE4-E48F003D54F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493838"/>
            <a:ext cx="39862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3" name="Picture 27" descr="txp_fig">
            <a:extLst>
              <a:ext uri="{FF2B5EF4-FFF2-40B4-BE49-F238E27FC236}">
                <a16:creationId xmlns:a16="http://schemas.microsoft.com/office/drawing/2014/main" id="{F290DEF7-0909-4B83-94C9-CA3CB819C911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8" y="2427288"/>
            <a:ext cx="1222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4" name="Picture 28" descr="txp_fig">
            <a:extLst>
              <a:ext uri="{FF2B5EF4-FFF2-40B4-BE49-F238E27FC236}">
                <a16:creationId xmlns:a16="http://schemas.microsoft.com/office/drawing/2014/main" id="{FCF8894D-5C09-4184-B2C6-DD77641FD29E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973388"/>
            <a:ext cx="1222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5" name="Picture 29" descr="txp_fig">
            <a:extLst>
              <a:ext uri="{FF2B5EF4-FFF2-40B4-BE49-F238E27FC236}">
                <a16:creationId xmlns:a16="http://schemas.microsoft.com/office/drawing/2014/main" id="{B96443D9-BB81-4796-BE37-9718B15DF195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836988"/>
            <a:ext cx="1222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fik 41" descr="txp_fig">
            <a:extLst>
              <a:ext uri="{FF2B5EF4-FFF2-40B4-BE49-F238E27FC236}">
                <a16:creationId xmlns:a16="http://schemas.microsoft.com/office/drawing/2014/main" id="{987CD827-DB29-42F8-B8D6-EF3338B7A12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8" y="3362325"/>
            <a:ext cx="15271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7" name="Picture 31" descr="txp_fig">
            <a:extLst>
              <a:ext uri="{FF2B5EF4-FFF2-40B4-BE49-F238E27FC236}">
                <a16:creationId xmlns:a16="http://schemas.microsoft.com/office/drawing/2014/main" id="{F180A3B6-D117-4F9E-B117-DAA8698E8C62}"/>
              </a:ext>
            </a:extLst>
          </p:cNvPr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5373688"/>
            <a:ext cx="33607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8" name="Picture 32" descr="txp_fig">
            <a:extLst>
              <a:ext uri="{FF2B5EF4-FFF2-40B4-BE49-F238E27FC236}">
                <a16:creationId xmlns:a16="http://schemas.microsoft.com/office/drawing/2014/main" id="{185A50CF-309F-4620-B7D9-9E6E6219CD8B}"/>
              </a:ext>
            </a:extLst>
          </p:cNvPr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5749925"/>
            <a:ext cx="39116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fik 33" descr="txp_fig">
            <a:extLst>
              <a:ext uri="{FF2B5EF4-FFF2-40B4-BE49-F238E27FC236}">
                <a16:creationId xmlns:a16="http://schemas.microsoft.com/office/drawing/2014/main" id="{053A0B73-CB08-4181-9039-5ADF6E791DBD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998538"/>
            <a:ext cx="39862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fik 38" descr="txp_fig">
            <a:extLst>
              <a:ext uri="{FF2B5EF4-FFF2-40B4-BE49-F238E27FC236}">
                <a16:creationId xmlns:a16="http://schemas.microsoft.com/office/drawing/2014/main" id="{1F1A4B0C-1058-4B7D-AD7C-99B48A0543D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4008438"/>
            <a:ext cx="2286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fik 39" descr="txp_fig">
            <a:extLst>
              <a:ext uri="{FF2B5EF4-FFF2-40B4-BE49-F238E27FC236}">
                <a16:creationId xmlns:a16="http://schemas.microsoft.com/office/drawing/2014/main" id="{A9311D20-8788-4177-A9F1-89E38A0A1359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424238"/>
            <a:ext cx="2301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txp_fig">
            <a:extLst>
              <a:ext uri="{FF2B5EF4-FFF2-40B4-BE49-F238E27FC236}">
                <a16:creationId xmlns:a16="http://schemas.microsoft.com/office/drawing/2014/main" id="{40C2A635-6B85-4116-9CEF-E07F3DADC46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5138738"/>
            <a:ext cx="2301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fik 46" descr="txp_fig">
            <a:extLst>
              <a:ext uri="{FF2B5EF4-FFF2-40B4-BE49-F238E27FC236}">
                <a16:creationId xmlns:a16="http://schemas.microsoft.com/office/drawing/2014/main" id="{E3D58987-3C1B-4798-AA9A-C5600E296B6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8" y="1074738"/>
            <a:ext cx="13795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fik 45" descr="txp_fig">
            <a:extLst>
              <a:ext uri="{FF2B5EF4-FFF2-40B4-BE49-F238E27FC236}">
                <a16:creationId xmlns:a16="http://schemas.microsoft.com/office/drawing/2014/main" id="{998F41F0-7F23-4664-AE68-BDA1B9B85980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5" y="1074738"/>
            <a:ext cx="13795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DBD59C-15D8-422F-9E95-014B5ACE4F4E}"/>
              </a:ext>
            </a:extLst>
          </p:cNvPr>
          <p:cNvSpPr/>
          <p:nvPr/>
        </p:nvSpPr>
        <p:spPr>
          <a:xfrm>
            <a:off x="6821488" y="2258870"/>
            <a:ext cx="90772" cy="84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D6E443-921B-4DF5-B29A-3E2765F0C8E5}"/>
              </a:ext>
            </a:extLst>
          </p:cNvPr>
          <p:cNvSpPr/>
          <p:nvPr/>
        </p:nvSpPr>
        <p:spPr>
          <a:xfrm>
            <a:off x="4932366" y="2292131"/>
            <a:ext cx="3279769" cy="31405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326437-04EE-4A33-A735-77FADFC2AF81}"/>
              </a:ext>
            </a:extLst>
          </p:cNvPr>
          <p:cNvSpPr/>
          <p:nvPr/>
        </p:nvSpPr>
        <p:spPr>
          <a:xfrm>
            <a:off x="3575053" y="724254"/>
            <a:ext cx="3279769" cy="3258779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35EAA5-A811-447A-8A70-9395E3F16E13}"/>
              </a:ext>
            </a:extLst>
          </p:cNvPr>
          <p:cNvSpPr/>
          <p:nvPr/>
        </p:nvSpPr>
        <p:spPr>
          <a:xfrm>
            <a:off x="6486525" y="2460921"/>
            <a:ext cx="63500" cy="75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88C74-4463-439C-BA94-FA0C4D5FAB7F}"/>
              </a:ext>
            </a:extLst>
          </p:cNvPr>
          <p:cNvSpPr txBox="1"/>
          <p:nvPr/>
        </p:nvSpPr>
        <p:spPr>
          <a:xfrm>
            <a:off x="813597" y="6180137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Facility location problems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4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4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4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8" grpId="0" animBg="1"/>
      <p:bldP spid="224259" grpId="0" animBg="1"/>
      <p:bldP spid="224269" grpId="0" animBg="1"/>
      <p:bldP spid="2242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E5D7B48-A542-4380-97FC-1757F07AD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 home messages</a:t>
            </a:r>
          </a:p>
        </p:txBody>
      </p:sp>
      <p:pic>
        <p:nvPicPr>
          <p:cNvPr id="231427" name="Picture 3" descr="txp_fig">
            <a:extLst>
              <a:ext uri="{FF2B5EF4-FFF2-40B4-BE49-F238E27FC236}">
                <a16:creationId xmlns:a16="http://schemas.microsoft.com/office/drawing/2014/main" id="{7B7B6B27-A769-413C-9356-0AE3892F3A4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143000"/>
            <a:ext cx="75850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 descr="txp_fig">
            <a:extLst>
              <a:ext uri="{FF2B5EF4-FFF2-40B4-BE49-F238E27FC236}">
                <a16:creationId xmlns:a16="http://schemas.microsoft.com/office/drawing/2014/main" id="{4BD56988-3FCD-4D4A-8F91-3D96836C768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55838"/>
            <a:ext cx="71421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 descr="txp_fig">
            <a:extLst>
              <a:ext uri="{FF2B5EF4-FFF2-40B4-BE49-F238E27FC236}">
                <a16:creationId xmlns:a16="http://schemas.microsoft.com/office/drawing/2014/main" id="{102F8E07-3FAB-4DA8-9417-9744209418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068638"/>
            <a:ext cx="71104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 descr="txp_fig">
            <a:extLst>
              <a:ext uri="{FF2B5EF4-FFF2-40B4-BE49-F238E27FC236}">
                <a16:creationId xmlns:a16="http://schemas.microsoft.com/office/drawing/2014/main" id="{28EC3F7B-0351-4850-8163-7CBDDC4983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4284663"/>
            <a:ext cx="71564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E84172A-6F1F-4585-9374-3C32F892F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Pareto optimization: All Definitions</a:t>
            </a:r>
          </a:p>
        </p:txBody>
      </p:sp>
      <p:pic>
        <p:nvPicPr>
          <p:cNvPr id="223236" name="Picture 4" descr="txp_fig">
            <a:extLst>
              <a:ext uri="{FF2B5EF4-FFF2-40B4-BE49-F238E27FC236}">
                <a16:creationId xmlns:a16="http://schemas.microsoft.com/office/drawing/2014/main" id="{75436A04-D65F-4737-9962-6FB0C61F1EE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1143000"/>
            <a:ext cx="56118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29" descr="txp_fig">
            <a:extLst>
              <a:ext uri="{FF2B5EF4-FFF2-40B4-BE49-F238E27FC236}">
                <a16:creationId xmlns:a16="http://schemas.microsoft.com/office/drawing/2014/main" id="{237A28FE-25BE-4BA6-845E-6B7A0B94FB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4171950"/>
            <a:ext cx="46624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 descr="txp_fig">
            <a:extLst>
              <a:ext uri="{FF2B5EF4-FFF2-40B4-BE49-F238E27FC236}">
                <a16:creationId xmlns:a16="http://schemas.microsoft.com/office/drawing/2014/main" id="{3EC93C7D-BAFE-4328-9D93-923AF57858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416175"/>
            <a:ext cx="581025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4" descr="txp_fig">
            <a:extLst>
              <a:ext uri="{FF2B5EF4-FFF2-40B4-BE49-F238E27FC236}">
                <a16:creationId xmlns:a16="http://schemas.microsoft.com/office/drawing/2014/main" id="{582EE3A1-7556-43C4-AED3-9AE254C5532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606550"/>
            <a:ext cx="7110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fik 28" descr="txp_fig">
            <a:extLst>
              <a:ext uri="{FF2B5EF4-FFF2-40B4-BE49-F238E27FC236}">
                <a16:creationId xmlns:a16="http://schemas.microsoft.com/office/drawing/2014/main" id="{524187B6-1677-4420-9B3C-2AED8E53AE1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108325"/>
            <a:ext cx="538321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fik 31" descr="txp_fig">
            <a:extLst>
              <a:ext uri="{FF2B5EF4-FFF2-40B4-BE49-F238E27FC236}">
                <a16:creationId xmlns:a16="http://schemas.microsoft.com/office/drawing/2014/main" id="{5B2B1C78-4F53-45DE-AD05-20BCEEE78CB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898900"/>
            <a:ext cx="69389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19B8FDCF-0439-48B8-906D-0493BBE641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003425"/>
            <a:ext cx="55356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fik 26" descr="txp_fig">
            <a:extLst>
              <a:ext uri="{FF2B5EF4-FFF2-40B4-BE49-F238E27FC236}">
                <a16:creationId xmlns:a16="http://schemas.microsoft.com/office/drawing/2014/main" id="{FE7A976D-539C-43DC-A6B1-8057EB9D916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4564063"/>
            <a:ext cx="30432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5895E-D214-4100-BDF9-5FB8465380ED}"/>
                  </a:ext>
                </a:extLst>
              </p:cNvPr>
              <p:cNvSpPr txBox="1"/>
              <p:nvPr/>
            </p:nvSpPr>
            <p:spPr>
              <a:xfrm>
                <a:off x="476545" y="4508500"/>
                <a:ext cx="10582064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≺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𝑤𝑒𝑎𝑘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𝑐𝑜𝑚𝑝𝑜𝑛𝑒𝑛𝑡𝑤𝑖𝑠𝑒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Matthias </a:t>
                </a:r>
                <a:r>
                  <a:rPr lang="en-US" dirty="0" err="1"/>
                  <a:t>Ehrgott</a:t>
                </a:r>
                <a:r>
                  <a:rPr lang="en-US" dirty="0"/>
                  <a:t>: Multicriteria Optimization: Springer 2005</a:t>
                </a:r>
              </a:p>
              <a:p>
                <a:r>
                  <a:rPr lang="en-US" dirty="0"/>
                  <a:t>Open Access: 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Emmerich, M. T., &amp; Deutz, A. H. (2018). A tutorial on </a:t>
                </a:r>
                <a:r>
                  <a:rPr lang="en-US" b="0" i="0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multiobjective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optimization: 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fundamentals and evolutionary methods.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Natural computing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,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17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(3), 585-609.</a:t>
                </a:r>
                <a:endParaRPr lang="en-US" dirty="0"/>
              </a:p>
              <a:p>
                <a:r>
                  <a:rPr lang="en-US" dirty="0"/>
                  <a:t>https://link.springer.com/article/10.1007/s11047-018-9685-y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5895E-D214-4100-BDF9-5FB846538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4508500"/>
                <a:ext cx="10582064" cy="2062103"/>
              </a:xfrm>
              <a:prstGeom prst="rect">
                <a:avLst/>
              </a:prstGeom>
              <a:blipFill>
                <a:blip r:embed="rId18"/>
                <a:stretch>
                  <a:fillRect l="-2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8743-9FCF-42C0-941A-6D234DF1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</a:t>
            </a:r>
          </a:p>
        </p:txBody>
      </p:sp>
    </p:spTree>
    <p:extLst>
      <p:ext uri="{BB962C8B-B14F-4D97-AF65-F5344CB8AC3E}">
        <p14:creationId xmlns:p14="http://schemas.microsoft.com/office/powerpoint/2010/main" val="287529597"/>
      </p:ext>
    </p:extLst>
  </p:cSld>
  <p:clrMapOvr>
    <a:masterClrMapping/>
  </p:clrMapOvr>
  <p:transition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>
            <a:extLst>
              <a:ext uri="{FF2B5EF4-FFF2-40B4-BE49-F238E27FC236}">
                <a16:creationId xmlns:a16="http://schemas.microsoft.com/office/drawing/2014/main" id="{858796EB-78C5-427F-8A49-0D406F499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Level sets and curves</a:t>
            </a:r>
          </a:p>
        </p:txBody>
      </p:sp>
      <p:pic>
        <p:nvPicPr>
          <p:cNvPr id="32771" name="Picture 25" descr="txp_fig">
            <a:extLst>
              <a:ext uri="{FF2B5EF4-FFF2-40B4-BE49-F238E27FC236}">
                <a16:creationId xmlns:a16="http://schemas.microsoft.com/office/drawing/2014/main" id="{38C20ED9-B165-4E29-80ED-71D11B10004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1584325"/>
            <a:ext cx="7137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39" descr="txp_fig">
            <a:extLst>
              <a:ext uri="{FF2B5EF4-FFF2-40B4-BE49-F238E27FC236}">
                <a16:creationId xmlns:a16="http://schemas.microsoft.com/office/drawing/2014/main" id="{E1E4F8CF-4CB3-4026-AD6B-DC58EC2E24C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855913"/>
            <a:ext cx="6115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40" descr="txp_fig">
            <a:extLst>
              <a:ext uri="{FF2B5EF4-FFF2-40B4-BE49-F238E27FC236}">
                <a16:creationId xmlns:a16="http://schemas.microsoft.com/office/drawing/2014/main" id="{6FCD0301-DE50-4278-9472-1407374F37B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395538"/>
            <a:ext cx="5746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42" descr="txp_fig">
            <a:extLst>
              <a:ext uri="{FF2B5EF4-FFF2-40B4-BE49-F238E27FC236}">
                <a16:creationId xmlns:a16="http://schemas.microsoft.com/office/drawing/2014/main" id="{A75FEBFB-0D7B-48EC-80A0-B2A6B29B58A6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3316288"/>
            <a:ext cx="6465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Grafik 9" descr="txp_fig">
            <a:extLst>
              <a:ext uri="{FF2B5EF4-FFF2-40B4-BE49-F238E27FC236}">
                <a16:creationId xmlns:a16="http://schemas.microsoft.com/office/drawing/2014/main" id="{CE05BA33-1CD4-4B7A-ACF1-622062B11F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968750"/>
            <a:ext cx="710565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379098"/>
      </p:ext>
    </p:extLst>
  </p:cSld>
  <p:clrMapOvr>
    <a:masterClrMapping/>
  </p:clrMapOvr>
  <p:transition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571DFC9-3A9D-4AC1-BB76-BCE8BC218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Efficient Points by Level Sets: Example 1</a:t>
            </a:r>
          </a:p>
        </p:txBody>
      </p:sp>
      <p:pic>
        <p:nvPicPr>
          <p:cNvPr id="201736" name="Picture 8" descr="txp_fig">
            <a:extLst>
              <a:ext uri="{FF2B5EF4-FFF2-40B4-BE49-F238E27FC236}">
                <a16:creationId xmlns:a16="http://schemas.microsoft.com/office/drawing/2014/main" id="{D45F5DF7-16A0-4665-A718-D6F95A10866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82713"/>
            <a:ext cx="712152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7" name="Rectangle 9">
            <a:extLst>
              <a:ext uri="{FF2B5EF4-FFF2-40B4-BE49-F238E27FC236}">
                <a16:creationId xmlns:a16="http://schemas.microsoft.com/office/drawing/2014/main" id="{AFD90A5A-2ABB-4DDB-BF3F-1DBB5F1E1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2484438"/>
            <a:ext cx="243046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01738" name="Oval 10">
            <a:extLst>
              <a:ext uri="{FF2B5EF4-FFF2-40B4-BE49-F238E27FC236}">
                <a16:creationId xmlns:a16="http://schemas.microsoft.com/office/drawing/2014/main" id="{C0BEAA4E-E108-47A8-BC66-341A6E924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3024188"/>
            <a:ext cx="1890712" cy="1079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01740" name="Line 12">
            <a:extLst>
              <a:ext uri="{FF2B5EF4-FFF2-40B4-BE49-F238E27FC236}">
                <a16:creationId xmlns:a16="http://schemas.microsoft.com/office/drawing/2014/main" id="{0213778A-6A98-4415-9F0F-489DF41E7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4373563"/>
            <a:ext cx="4186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41" name="Line 13">
            <a:extLst>
              <a:ext uri="{FF2B5EF4-FFF2-40B4-BE49-F238E27FC236}">
                <a16:creationId xmlns:a16="http://schemas.microsoft.com/office/drawing/2014/main" id="{D18A4C1D-7B39-4E41-8350-BE55671896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2187575"/>
            <a:ext cx="0" cy="2185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2A691CCC-13CA-46A6-84C7-9960146EF3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2886075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49" name="Picture 21" descr="txp_fig">
            <a:extLst>
              <a:ext uri="{FF2B5EF4-FFF2-40B4-BE49-F238E27FC236}">
                <a16:creationId xmlns:a16="http://schemas.microsoft.com/office/drawing/2014/main" id="{B4A1B7C3-DA05-47C8-AA04-6FB3C277EE7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3084513"/>
            <a:ext cx="1222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0" name="Picture 22" descr="txp_fig">
            <a:extLst>
              <a:ext uri="{FF2B5EF4-FFF2-40B4-BE49-F238E27FC236}">
                <a16:creationId xmlns:a16="http://schemas.microsoft.com/office/drawing/2014/main" id="{B1C8922D-0AD7-4F04-B206-7D4D5C83F32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2794000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 descr="txp_fig">
            <a:extLst>
              <a:ext uri="{FF2B5EF4-FFF2-40B4-BE49-F238E27FC236}">
                <a16:creationId xmlns:a16="http://schemas.microsoft.com/office/drawing/2014/main" id="{90A182F5-A5F0-4DB7-9C2F-7DE7AD7D1F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3429000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4" name="Picture 26" descr="txp_fig">
            <a:extLst>
              <a:ext uri="{FF2B5EF4-FFF2-40B4-BE49-F238E27FC236}">
                <a16:creationId xmlns:a16="http://schemas.microsoft.com/office/drawing/2014/main" id="{724E60B1-85CF-4BEC-882E-3E700388125B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286250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6" name="Picture 28" descr="txp_fig">
            <a:extLst>
              <a:ext uri="{FF2B5EF4-FFF2-40B4-BE49-F238E27FC236}">
                <a16:creationId xmlns:a16="http://schemas.microsoft.com/office/drawing/2014/main" id="{C1288155-5950-4059-9BB3-51A24FB225F6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2179638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8" name="Picture 30" descr="txp_fig">
            <a:extLst>
              <a:ext uri="{FF2B5EF4-FFF2-40B4-BE49-F238E27FC236}">
                <a16:creationId xmlns:a16="http://schemas.microsoft.com/office/drawing/2014/main" id="{0A1FE254-8232-4D8C-91B7-54F4D0E1513A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930775"/>
            <a:ext cx="59293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60" name="Picture 32" descr="txp_fig">
            <a:extLst>
              <a:ext uri="{FF2B5EF4-FFF2-40B4-BE49-F238E27FC236}">
                <a16:creationId xmlns:a16="http://schemas.microsoft.com/office/drawing/2014/main" id="{5687FD5B-D67D-43D3-B260-63AE1B18FE5D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35288"/>
            <a:ext cx="12525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62" name="Picture 34" descr="txp_fig">
            <a:extLst>
              <a:ext uri="{FF2B5EF4-FFF2-40B4-BE49-F238E27FC236}">
                <a16:creationId xmlns:a16="http://schemas.microsoft.com/office/drawing/2014/main" id="{5613F9D0-4617-470C-A424-8826D50746DD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3695700"/>
            <a:ext cx="12525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fik 19" descr="txp_fig">
            <a:extLst>
              <a:ext uri="{FF2B5EF4-FFF2-40B4-BE49-F238E27FC236}">
                <a16:creationId xmlns:a16="http://schemas.microsoft.com/office/drawing/2014/main" id="{6D659BEF-E723-40C1-93F5-3F04FBAA85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5311775"/>
            <a:ext cx="71358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880652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7" grpId="0" animBg="1"/>
      <p:bldP spid="2017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502FFC4-9185-481C-8AB1-20CB5106F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Efficient Points by Level Sets: Example 2</a:t>
            </a:r>
          </a:p>
        </p:txBody>
      </p:sp>
      <p:sp>
        <p:nvSpPr>
          <p:cNvPr id="222212" name="Rectangle 4">
            <a:extLst>
              <a:ext uri="{FF2B5EF4-FFF2-40B4-BE49-F238E27FC236}">
                <a16:creationId xmlns:a16="http://schemas.microsoft.com/office/drawing/2014/main" id="{884336C9-4545-44CF-A8F1-4D5A6CCDA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1998663"/>
            <a:ext cx="243046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22213" name="Oval 5">
            <a:extLst>
              <a:ext uri="{FF2B5EF4-FFF2-40B4-BE49-F238E27FC236}">
                <a16:creationId xmlns:a16="http://schemas.microsoft.com/office/drawing/2014/main" id="{54CF7239-4F70-4D8A-977C-7D3A7DA1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2598738"/>
            <a:ext cx="1890712" cy="1079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22214" name="Line 6">
            <a:extLst>
              <a:ext uri="{FF2B5EF4-FFF2-40B4-BE49-F238E27FC236}">
                <a16:creationId xmlns:a16="http://schemas.microsoft.com/office/drawing/2014/main" id="{41984165-DC79-4B47-9498-06FA82DC62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0438" y="3887788"/>
            <a:ext cx="4186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2215" name="Line 7">
            <a:extLst>
              <a:ext uri="{FF2B5EF4-FFF2-40B4-BE49-F238E27FC236}">
                <a16:creationId xmlns:a16="http://schemas.microsoft.com/office/drawing/2014/main" id="{70333213-CAB6-45B3-97AA-0D25E0B3E7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0438" y="1701800"/>
            <a:ext cx="0" cy="2185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2216" name="Picture 8" descr="txp_fig">
            <a:extLst>
              <a:ext uri="{FF2B5EF4-FFF2-40B4-BE49-F238E27FC236}">
                <a16:creationId xmlns:a16="http://schemas.microsoft.com/office/drawing/2014/main" id="{B4DBF9DA-F731-456A-B190-D4F0D79782B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400300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7" name="Picture 9" descr="txp_fig">
            <a:extLst>
              <a:ext uri="{FF2B5EF4-FFF2-40B4-BE49-F238E27FC236}">
                <a16:creationId xmlns:a16="http://schemas.microsoft.com/office/drawing/2014/main" id="{602C5273-8FF8-4707-8555-18CEDD46514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3016250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8" name="Picture 10" descr="txp_fig">
            <a:extLst>
              <a:ext uri="{FF2B5EF4-FFF2-40B4-BE49-F238E27FC236}">
                <a16:creationId xmlns:a16="http://schemas.microsoft.com/office/drawing/2014/main" id="{035FAAF6-637C-4DB4-A177-6062D6FC034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17863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9" name="Picture 11" descr="txp_fig">
            <a:extLst>
              <a:ext uri="{FF2B5EF4-FFF2-40B4-BE49-F238E27FC236}">
                <a16:creationId xmlns:a16="http://schemas.microsoft.com/office/drawing/2014/main" id="{5E0F24F2-6025-4AA1-8ECB-757F61BFAE90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3000375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0" name="Picture 12" descr="txp_fig">
            <a:extLst>
              <a:ext uri="{FF2B5EF4-FFF2-40B4-BE49-F238E27FC236}">
                <a16:creationId xmlns:a16="http://schemas.microsoft.com/office/drawing/2014/main" id="{6F7090E9-1F1C-4E72-8B22-81894F761427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3800475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1" name="Picture 13" descr="txp_fig">
            <a:extLst>
              <a:ext uri="{FF2B5EF4-FFF2-40B4-BE49-F238E27FC236}">
                <a16:creationId xmlns:a16="http://schemas.microsoft.com/office/drawing/2014/main" id="{3F01038C-6375-43D3-9A2F-CB8C41CC4E2B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693863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3" name="Picture 15" descr="txp_fig">
            <a:extLst>
              <a:ext uri="{FF2B5EF4-FFF2-40B4-BE49-F238E27FC236}">
                <a16:creationId xmlns:a16="http://schemas.microsoft.com/office/drawing/2014/main" id="{0C426634-C5ED-4D1C-BFA5-F8854EAE1338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2308225"/>
            <a:ext cx="12525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4" name="Picture 16" descr="txp_fig">
            <a:extLst>
              <a:ext uri="{FF2B5EF4-FFF2-40B4-BE49-F238E27FC236}">
                <a16:creationId xmlns:a16="http://schemas.microsoft.com/office/drawing/2014/main" id="{64F71CCD-C631-471C-B3A7-848D5ED3AEFA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209925"/>
            <a:ext cx="12525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Grafik 21" descr="txp_fig">
            <a:extLst>
              <a:ext uri="{FF2B5EF4-FFF2-40B4-BE49-F238E27FC236}">
                <a16:creationId xmlns:a16="http://schemas.microsoft.com/office/drawing/2014/main" id="{2E20C9C5-11F7-4CC4-9EC1-4D9FA961A2E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4827588"/>
            <a:ext cx="1727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fik 23" descr="txp_fig">
            <a:extLst>
              <a:ext uri="{FF2B5EF4-FFF2-40B4-BE49-F238E27FC236}">
                <a16:creationId xmlns:a16="http://schemas.microsoft.com/office/drawing/2014/main" id="{64E4D5D6-68C5-4897-9F38-CE77BAAAAC9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5311775"/>
            <a:ext cx="71532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C2FB9AC-78B0-4EE4-B2F3-1C76F67957BD}"/>
              </a:ext>
            </a:extLst>
          </p:cNvPr>
          <p:cNvCxnSpPr>
            <a:stCxn id="222212" idx="2"/>
            <a:endCxn id="222224" idx="0"/>
          </p:cNvCxnSpPr>
          <p:nvPr/>
        </p:nvCxnSpPr>
        <p:spPr>
          <a:xfrm flipH="1">
            <a:off x="3495675" y="3078163"/>
            <a:ext cx="244475" cy="13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70BA3FF1-649C-4DCC-AC9D-5BAA78754228}"/>
              </a:ext>
            </a:extLst>
          </p:cNvPr>
          <p:cNvCxnSpPr/>
          <p:nvPr/>
        </p:nvCxnSpPr>
        <p:spPr>
          <a:xfrm>
            <a:off x="6416675" y="2598738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3245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 animBg="1"/>
      <p:bldP spid="2222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F012AF6-E8D7-4583-AC69-F28DE042C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Level Sets</a:t>
            </a:r>
          </a:p>
        </p:txBody>
      </p:sp>
      <p:pic>
        <p:nvPicPr>
          <p:cNvPr id="202773" name="Picture 21" descr="txp_fig">
            <a:extLst>
              <a:ext uri="{FF2B5EF4-FFF2-40B4-BE49-F238E27FC236}">
                <a16:creationId xmlns:a16="http://schemas.microsoft.com/office/drawing/2014/main" id="{9ABBB065-9B68-418E-BC1A-4458576CFA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611438"/>
            <a:ext cx="7137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82" name="Picture 30" descr="txp_fig">
            <a:extLst>
              <a:ext uri="{FF2B5EF4-FFF2-40B4-BE49-F238E27FC236}">
                <a16:creationId xmlns:a16="http://schemas.microsoft.com/office/drawing/2014/main" id="{8BC45ADD-08AA-451D-8F3E-B112B64901D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395413"/>
            <a:ext cx="7137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90" name="Picture 38" descr="txp_fig">
            <a:extLst>
              <a:ext uri="{FF2B5EF4-FFF2-40B4-BE49-F238E27FC236}">
                <a16:creationId xmlns:a16="http://schemas.microsoft.com/office/drawing/2014/main" id="{87518132-D91C-4C63-B7B8-F961B3D0F6B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046538"/>
            <a:ext cx="713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1" descr="txp_fig">
            <a:extLst>
              <a:ext uri="{FF2B5EF4-FFF2-40B4-BE49-F238E27FC236}">
                <a16:creationId xmlns:a16="http://schemas.microsoft.com/office/drawing/2014/main" id="{E4586307-5388-43C0-9023-C0B880CA1BF3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2124075"/>
            <a:ext cx="6257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42" descr="txp_fig">
            <a:extLst>
              <a:ext uri="{FF2B5EF4-FFF2-40B4-BE49-F238E27FC236}">
                <a16:creationId xmlns:a16="http://schemas.microsoft.com/office/drawing/2014/main" id="{3BD4A014-11CF-4854-B787-39EAC2E9A18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38513"/>
            <a:ext cx="5434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44" descr="txp_fig">
            <a:extLst>
              <a:ext uri="{FF2B5EF4-FFF2-40B4-BE49-F238E27FC236}">
                <a16:creationId xmlns:a16="http://schemas.microsoft.com/office/drawing/2014/main" id="{1EF33805-5EF6-45E9-8E66-F6C7A7D6E264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4868863"/>
            <a:ext cx="573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023223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74669B4-C749-4164-84B0-FC5CD41A8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Proof: Theorem on efficient points</a:t>
            </a:r>
          </a:p>
        </p:txBody>
      </p:sp>
      <p:pic>
        <p:nvPicPr>
          <p:cNvPr id="203785" name="Picture 9" descr="txp_fig">
            <a:extLst>
              <a:ext uri="{FF2B5EF4-FFF2-40B4-BE49-F238E27FC236}">
                <a16:creationId xmlns:a16="http://schemas.microsoft.com/office/drawing/2014/main" id="{4A8C4024-DF0D-4B49-885E-CD2FAC8C1B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395413"/>
            <a:ext cx="7137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99" name="Picture 23" descr="txp_fig">
            <a:extLst>
              <a:ext uri="{FF2B5EF4-FFF2-40B4-BE49-F238E27FC236}">
                <a16:creationId xmlns:a16="http://schemas.microsoft.com/office/drawing/2014/main" id="{1C62158E-477F-4C01-A499-68EA7270DBF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849563"/>
            <a:ext cx="1574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801" name="Picture 25" descr="txp_fig">
            <a:extLst>
              <a:ext uri="{FF2B5EF4-FFF2-40B4-BE49-F238E27FC236}">
                <a16:creationId xmlns:a16="http://schemas.microsoft.com/office/drawing/2014/main" id="{F7408863-8A67-421F-8C6D-F16A5C6E97F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4425950"/>
            <a:ext cx="71215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35" descr="txp_fig">
            <a:extLst>
              <a:ext uri="{FF2B5EF4-FFF2-40B4-BE49-F238E27FC236}">
                <a16:creationId xmlns:a16="http://schemas.microsoft.com/office/drawing/2014/main" id="{418C9DA1-80B3-4BE1-9C73-022FEE9ED02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5229225"/>
            <a:ext cx="45704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36" descr="txp_fig">
            <a:extLst>
              <a:ext uri="{FF2B5EF4-FFF2-40B4-BE49-F238E27FC236}">
                <a16:creationId xmlns:a16="http://schemas.microsoft.com/office/drawing/2014/main" id="{22322A1E-F347-45C7-8217-DCD5579F855C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3575050"/>
            <a:ext cx="71374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Grafik 8" descr="txp_fig">
            <a:extLst>
              <a:ext uri="{FF2B5EF4-FFF2-40B4-BE49-F238E27FC236}">
                <a16:creationId xmlns:a16="http://schemas.microsoft.com/office/drawing/2014/main" id="{C33C35C1-C1A5-44BE-9F81-EEDB920855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124075"/>
            <a:ext cx="6243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183010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85D97D3-026F-4CA8-822F-D11CD86D3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Learning Goals</a:t>
            </a:r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294D579A-8936-4160-97E0-7C3CBBDE6AE5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0" y="1208088"/>
            <a:ext cx="8229600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nl-NL" altLang="en-US"/>
              <a:t>Correct definition related to multiobjective </a:t>
            </a:r>
            <a:r>
              <a:rPr lang="nl-NL" altLang="en-US" i="1"/>
              <a:t>optimization</a:t>
            </a:r>
            <a:r>
              <a:rPr lang="nl-NL" altLang="en-US"/>
              <a:t>: Efficient set, Pareto front, weak efficient set, strict efficient set, strictly non-dominated set, weakly non-dominated set.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/>
              <a:t>Shapes of Pareto fronts: Classification convex/concave and invariances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/>
              <a:t>Identification of efficient sets based on contour plots and level sets </a:t>
            </a:r>
            <a:endParaRPr lang="de-DE" altLang="en-US"/>
          </a:p>
          <a:p>
            <a:pPr marL="457200" indent="-457200" eaLnBrk="1" hangingPunct="1"/>
            <a:endParaRPr lang="de-DE" altLang="en-US"/>
          </a:p>
          <a:p>
            <a:pPr marL="457200" indent="-457200" eaLnBrk="1" hangingPunct="1"/>
            <a:endParaRPr lang="nl-NL" altLang="en-US"/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C9D0639C-ABE9-4BDD-887B-D6187702DFA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29025"/>
            <a:ext cx="4111625" cy="2497138"/>
            <a:chOff x="446" y="1303"/>
            <a:chExt cx="2590" cy="1573"/>
          </a:xfrm>
        </p:grpSpPr>
        <p:sp>
          <p:nvSpPr>
            <p:cNvPr id="18451" name="Line 4">
              <a:extLst>
                <a:ext uri="{FF2B5EF4-FFF2-40B4-BE49-F238E27FC236}">
                  <a16:creationId xmlns:a16="http://schemas.microsoft.com/office/drawing/2014/main" id="{B4570CDD-85DB-421D-A928-1A33B4121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" y="1495"/>
              <a:ext cx="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Line 5">
              <a:extLst>
                <a:ext uri="{FF2B5EF4-FFF2-40B4-BE49-F238E27FC236}">
                  <a16:creationId xmlns:a16="http://schemas.microsoft.com/office/drawing/2014/main" id="{3B3BCA1B-6DAE-4DAF-B551-C2733D96B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" y="2629"/>
              <a:ext cx="113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3" name="Text Box 6">
              <a:extLst>
                <a:ext uri="{FF2B5EF4-FFF2-40B4-BE49-F238E27FC236}">
                  <a16:creationId xmlns:a16="http://schemas.microsoft.com/office/drawing/2014/main" id="{B09D37EB-848C-43B3-B9AF-E60A702E1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588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x1</a:t>
              </a:r>
            </a:p>
          </p:txBody>
        </p:sp>
        <p:sp>
          <p:nvSpPr>
            <p:cNvPr id="18454" name="Text Box 7">
              <a:extLst>
                <a:ext uri="{FF2B5EF4-FFF2-40B4-BE49-F238E27FC236}">
                  <a16:creationId xmlns:a16="http://schemas.microsoft.com/office/drawing/2014/main" id="{D1F32355-072E-4FF7-AAA9-A21214504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03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x2</a:t>
              </a:r>
            </a:p>
          </p:txBody>
        </p:sp>
        <p:sp>
          <p:nvSpPr>
            <p:cNvPr id="18455" name="Line 8">
              <a:extLst>
                <a:ext uri="{FF2B5EF4-FFF2-40B4-BE49-F238E27FC236}">
                  <a16:creationId xmlns:a16="http://schemas.microsoft.com/office/drawing/2014/main" id="{B28CBA55-90DC-4B29-AD2A-B0AE6FA2B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4" y="2629"/>
              <a:ext cx="219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Text Box 9">
              <a:extLst>
                <a:ext uri="{FF2B5EF4-FFF2-40B4-BE49-F238E27FC236}">
                  <a16:creationId xmlns:a16="http://schemas.microsoft.com/office/drawing/2014/main" id="{FD753DF0-B5E6-4E35-AB20-BB883B10C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2684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x3</a:t>
              </a:r>
            </a:p>
          </p:txBody>
        </p:sp>
        <p:sp>
          <p:nvSpPr>
            <p:cNvPr id="18457" name="Rectangle 10">
              <a:extLst>
                <a:ext uri="{FF2B5EF4-FFF2-40B4-BE49-F238E27FC236}">
                  <a16:creationId xmlns:a16="http://schemas.microsoft.com/office/drawing/2014/main" id="{BD841247-305D-467F-BD0A-492B22313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1830"/>
              <a:ext cx="847" cy="7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en-US"/>
            </a:p>
          </p:txBody>
        </p:sp>
        <p:sp>
          <p:nvSpPr>
            <p:cNvPr id="18458" name="Line 11">
              <a:extLst>
                <a:ext uri="{FF2B5EF4-FFF2-40B4-BE49-F238E27FC236}">
                  <a16:creationId xmlns:a16="http://schemas.microsoft.com/office/drawing/2014/main" id="{78198B3C-0063-452A-B40A-555BDF1503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1693"/>
              <a:ext cx="234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12">
              <a:extLst>
                <a:ext uri="{FF2B5EF4-FFF2-40B4-BE49-F238E27FC236}">
                  <a16:creationId xmlns:a16="http://schemas.microsoft.com/office/drawing/2014/main" id="{9A7FEA72-F65E-49E2-8955-1841EEA289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" y="1693"/>
              <a:ext cx="228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Line 13">
              <a:extLst>
                <a:ext uri="{FF2B5EF4-FFF2-40B4-BE49-F238E27FC236}">
                  <a16:creationId xmlns:a16="http://schemas.microsoft.com/office/drawing/2014/main" id="{199926A0-BB7F-432E-B137-2C8E6859E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" y="2492"/>
              <a:ext cx="228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1" name="Line 14">
              <a:extLst>
                <a:ext uri="{FF2B5EF4-FFF2-40B4-BE49-F238E27FC236}">
                  <a16:creationId xmlns:a16="http://schemas.microsoft.com/office/drawing/2014/main" id="{C9DCFB70-8ADF-4150-9B81-38386917F1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2492"/>
              <a:ext cx="234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2" name="Line 15">
              <a:extLst>
                <a:ext uri="{FF2B5EF4-FFF2-40B4-BE49-F238E27FC236}">
                  <a16:creationId xmlns:a16="http://schemas.microsoft.com/office/drawing/2014/main" id="{DDE6F86C-4150-4275-8D5F-D3DE00EB4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1" y="2492"/>
              <a:ext cx="2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3" name="Line 16">
              <a:extLst>
                <a:ext uri="{FF2B5EF4-FFF2-40B4-BE49-F238E27FC236}">
                  <a16:creationId xmlns:a16="http://schemas.microsoft.com/office/drawing/2014/main" id="{E85DCCBF-F965-444C-82C7-F3B000EEA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8" y="2492"/>
              <a:ext cx="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4" name="Line 17">
              <a:extLst>
                <a:ext uri="{FF2B5EF4-FFF2-40B4-BE49-F238E27FC236}">
                  <a16:creationId xmlns:a16="http://schemas.microsoft.com/office/drawing/2014/main" id="{33831DE1-54BC-4011-B781-928E575A7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8" y="1830"/>
              <a:ext cx="0" cy="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5" name="Line 18">
              <a:extLst>
                <a:ext uri="{FF2B5EF4-FFF2-40B4-BE49-F238E27FC236}">
                  <a16:creationId xmlns:a16="http://schemas.microsoft.com/office/drawing/2014/main" id="{DF01289F-6C28-43E4-A39C-E331506C8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8" y="1693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6" name="Line 19">
              <a:extLst>
                <a:ext uri="{FF2B5EF4-FFF2-40B4-BE49-F238E27FC236}">
                  <a16:creationId xmlns:a16="http://schemas.microsoft.com/office/drawing/2014/main" id="{729DBBFF-D140-4777-A66E-659CC8994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1693"/>
              <a:ext cx="8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7" name="Line 20">
              <a:extLst>
                <a:ext uri="{FF2B5EF4-FFF2-40B4-BE49-F238E27FC236}">
                  <a16:creationId xmlns:a16="http://schemas.microsoft.com/office/drawing/2014/main" id="{9221C262-0F90-4CDE-A2CF-B68ED5567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9" y="1693"/>
              <a:ext cx="0" cy="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8" name="Text Box 21">
              <a:extLst>
                <a:ext uri="{FF2B5EF4-FFF2-40B4-BE49-F238E27FC236}">
                  <a16:creationId xmlns:a16="http://schemas.microsoft.com/office/drawing/2014/main" id="{855EA739-06C3-4B5D-928A-BB13111E1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" y="1965"/>
              <a:ext cx="98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 b="1"/>
                <a:t>Search space</a:t>
              </a:r>
            </a:p>
            <a:p>
              <a:pPr eaLnBrk="1" hangingPunct="1"/>
              <a:r>
                <a:rPr lang="en-US" altLang="en-US" sz="1400" b="1"/>
                <a:t>(decision space)</a:t>
              </a:r>
            </a:p>
          </p:txBody>
        </p:sp>
      </p:grpSp>
      <p:sp>
        <p:nvSpPr>
          <p:cNvPr id="18437" name="Line 22">
            <a:extLst>
              <a:ext uri="{FF2B5EF4-FFF2-40B4-BE49-F238E27FC236}">
                <a16:creationId xmlns:a16="http://schemas.microsoft.com/office/drawing/2014/main" id="{4B709EFE-042C-4626-B591-70BFA4FB3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4563" y="3933825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23">
            <a:extLst>
              <a:ext uri="{FF2B5EF4-FFF2-40B4-BE49-F238E27FC236}">
                <a16:creationId xmlns:a16="http://schemas.microsoft.com/office/drawing/2014/main" id="{3CF1081E-479F-4FD0-8920-398CD1BAD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4563" y="5734050"/>
            <a:ext cx="180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24">
            <a:extLst>
              <a:ext uri="{FF2B5EF4-FFF2-40B4-BE49-F238E27FC236}">
                <a16:creationId xmlns:a16="http://schemas.microsoft.com/office/drawing/2014/main" id="{D3EFAD24-2A89-4C53-9737-F9A3C63A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825" y="3629025"/>
            <a:ext cx="331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f2</a:t>
            </a:r>
          </a:p>
        </p:txBody>
      </p:sp>
      <p:sp>
        <p:nvSpPr>
          <p:cNvPr id="18440" name="Text Box 26">
            <a:extLst>
              <a:ext uri="{FF2B5EF4-FFF2-40B4-BE49-F238E27FC236}">
                <a16:creationId xmlns:a16="http://schemas.microsoft.com/office/drawing/2014/main" id="{60780F9E-535B-493A-9C80-CD9248E36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4679950"/>
            <a:ext cx="15398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Objective space</a:t>
            </a:r>
          </a:p>
          <a:p>
            <a:pPr eaLnBrk="1" hangingPunct="1"/>
            <a:r>
              <a:rPr lang="en-US" altLang="en-US" sz="1400" b="1"/>
              <a:t>(solution space)</a:t>
            </a:r>
          </a:p>
        </p:txBody>
      </p:sp>
      <p:sp>
        <p:nvSpPr>
          <p:cNvPr id="18441" name="Text Box 28">
            <a:extLst>
              <a:ext uri="{FF2B5EF4-FFF2-40B4-BE49-F238E27FC236}">
                <a16:creationId xmlns:a16="http://schemas.microsoft.com/office/drawing/2014/main" id="{E7549E91-CDCB-44B2-916F-C2486A7BF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263" y="3895725"/>
            <a:ext cx="784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Image</a:t>
            </a:r>
          </a:p>
          <a:p>
            <a:pPr eaLnBrk="1" hangingPunct="1"/>
            <a:r>
              <a:rPr lang="en-US" altLang="en-US" sz="1400" b="1"/>
              <a:t>under f</a:t>
            </a:r>
          </a:p>
        </p:txBody>
      </p:sp>
      <p:sp>
        <p:nvSpPr>
          <p:cNvPr id="18442" name="Text Box 31">
            <a:extLst>
              <a:ext uri="{FF2B5EF4-FFF2-40B4-BE49-F238E27FC236}">
                <a16:creationId xmlns:a16="http://schemas.microsoft.com/office/drawing/2014/main" id="{99FB2D87-A3A0-49BD-9657-7699CF590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1813" y="3378200"/>
            <a:ext cx="2465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Pareto front = </a:t>
            </a:r>
          </a:p>
          <a:p>
            <a:pPr eaLnBrk="1" hangingPunct="1"/>
            <a:r>
              <a:rPr lang="en-US" altLang="en-US" sz="1400" b="1"/>
              <a:t>Set of interesting solutions</a:t>
            </a:r>
          </a:p>
        </p:txBody>
      </p:sp>
      <p:sp>
        <p:nvSpPr>
          <p:cNvPr id="18443" name="Text Box 33">
            <a:extLst>
              <a:ext uri="{FF2B5EF4-FFF2-40B4-BE49-F238E27FC236}">
                <a16:creationId xmlns:a16="http://schemas.microsoft.com/office/drawing/2014/main" id="{D93011A4-FD57-4972-B5AA-6812C2888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4510088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 </a:t>
            </a:r>
            <a:r>
              <a:rPr lang="en-US" altLang="en-US" b="1"/>
              <a:t>f</a:t>
            </a:r>
          </a:p>
        </p:txBody>
      </p:sp>
      <p:sp>
        <p:nvSpPr>
          <p:cNvPr id="51" name="Freihandform 50">
            <a:extLst>
              <a:ext uri="{FF2B5EF4-FFF2-40B4-BE49-F238E27FC236}">
                <a16:creationId xmlns:a16="http://schemas.microsoft.com/office/drawing/2014/main" id="{9D589EC3-83B3-47D2-AD66-7BBD432F4975}"/>
              </a:ext>
            </a:extLst>
          </p:cNvPr>
          <p:cNvSpPr/>
          <p:nvPr/>
        </p:nvSpPr>
        <p:spPr>
          <a:xfrm>
            <a:off x="4964113" y="4151313"/>
            <a:ext cx="1447800" cy="1320800"/>
          </a:xfrm>
          <a:custGeom>
            <a:avLst/>
            <a:gdLst>
              <a:gd name="connsiteX0" fmla="*/ 12700 w 1447800"/>
              <a:gd name="connsiteY0" fmla="*/ 114300 h 1320800"/>
              <a:gd name="connsiteX1" fmla="*/ 0 w 1447800"/>
              <a:gd name="connsiteY1" fmla="*/ 635000 h 1320800"/>
              <a:gd name="connsiteX2" fmla="*/ 88900 w 1447800"/>
              <a:gd name="connsiteY2" fmla="*/ 965200 h 1320800"/>
              <a:gd name="connsiteX3" fmla="*/ 304800 w 1447800"/>
              <a:gd name="connsiteY3" fmla="*/ 1155700 h 1320800"/>
              <a:gd name="connsiteX4" fmla="*/ 571500 w 1447800"/>
              <a:gd name="connsiteY4" fmla="*/ 1282700 h 1320800"/>
              <a:gd name="connsiteX5" fmla="*/ 863600 w 1447800"/>
              <a:gd name="connsiteY5" fmla="*/ 1308100 h 1320800"/>
              <a:gd name="connsiteX6" fmla="*/ 1244600 w 1447800"/>
              <a:gd name="connsiteY6" fmla="*/ 1320800 h 1320800"/>
              <a:gd name="connsiteX7" fmla="*/ 1447800 w 1447800"/>
              <a:gd name="connsiteY7" fmla="*/ 774700 h 1320800"/>
              <a:gd name="connsiteX8" fmla="*/ 1193800 w 1447800"/>
              <a:gd name="connsiteY8" fmla="*/ 279400 h 1320800"/>
              <a:gd name="connsiteX9" fmla="*/ 622300 w 1447800"/>
              <a:gd name="connsiteY9" fmla="*/ 63500 h 1320800"/>
              <a:gd name="connsiteX10" fmla="*/ 266700 w 1447800"/>
              <a:gd name="connsiteY10" fmla="*/ 0 h 1320800"/>
              <a:gd name="connsiteX11" fmla="*/ 12700 w 1447800"/>
              <a:gd name="connsiteY11" fmla="*/ 1143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1320800">
                <a:moveTo>
                  <a:pt x="12700" y="114300"/>
                </a:moveTo>
                <a:lnTo>
                  <a:pt x="0" y="635000"/>
                </a:lnTo>
                <a:lnTo>
                  <a:pt x="88900" y="965200"/>
                </a:lnTo>
                <a:lnTo>
                  <a:pt x="304800" y="1155700"/>
                </a:lnTo>
                <a:lnTo>
                  <a:pt x="571500" y="1282700"/>
                </a:lnTo>
                <a:lnTo>
                  <a:pt x="863600" y="1308100"/>
                </a:lnTo>
                <a:lnTo>
                  <a:pt x="1244600" y="1320800"/>
                </a:lnTo>
                <a:lnTo>
                  <a:pt x="1447800" y="774700"/>
                </a:lnTo>
                <a:lnTo>
                  <a:pt x="1193800" y="279400"/>
                </a:lnTo>
                <a:lnTo>
                  <a:pt x="622300" y="63500"/>
                </a:lnTo>
                <a:lnTo>
                  <a:pt x="266700" y="0"/>
                </a:lnTo>
                <a:lnTo>
                  <a:pt x="12700" y="114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52" name="Freihandform 51">
            <a:extLst>
              <a:ext uri="{FF2B5EF4-FFF2-40B4-BE49-F238E27FC236}">
                <a16:creationId xmlns:a16="http://schemas.microsoft.com/office/drawing/2014/main" id="{361A463B-8518-4ECF-93D5-83B3C5AD2C6D}"/>
              </a:ext>
            </a:extLst>
          </p:cNvPr>
          <p:cNvSpPr/>
          <p:nvPr/>
        </p:nvSpPr>
        <p:spPr>
          <a:xfrm>
            <a:off x="4957763" y="4248150"/>
            <a:ext cx="1204912" cy="1223963"/>
          </a:xfrm>
          <a:custGeom>
            <a:avLst/>
            <a:gdLst>
              <a:gd name="connsiteX0" fmla="*/ 2117 w 1145117"/>
              <a:gd name="connsiteY0" fmla="*/ 0 h 1244600"/>
              <a:gd name="connsiteX1" fmla="*/ 14817 w 1145117"/>
              <a:gd name="connsiteY1" fmla="*/ 419100 h 1244600"/>
              <a:gd name="connsiteX2" fmla="*/ 91017 w 1145117"/>
              <a:gd name="connsiteY2" fmla="*/ 825500 h 1244600"/>
              <a:gd name="connsiteX3" fmla="*/ 535517 w 1145117"/>
              <a:gd name="connsiteY3" fmla="*/ 1168400 h 1244600"/>
              <a:gd name="connsiteX4" fmla="*/ 1145117 w 1145117"/>
              <a:gd name="connsiteY4" fmla="*/ 124460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117" h="1244600">
                <a:moveTo>
                  <a:pt x="2117" y="0"/>
                </a:moveTo>
                <a:cubicBezTo>
                  <a:pt x="1058" y="140758"/>
                  <a:pt x="0" y="281517"/>
                  <a:pt x="14817" y="419100"/>
                </a:cubicBezTo>
                <a:cubicBezTo>
                  <a:pt x="29634" y="556683"/>
                  <a:pt x="4234" y="700617"/>
                  <a:pt x="91017" y="825500"/>
                </a:cubicBezTo>
                <a:cubicBezTo>
                  <a:pt x="177800" y="950383"/>
                  <a:pt x="359834" y="1098550"/>
                  <a:pt x="535517" y="1168400"/>
                </a:cubicBezTo>
                <a:cubicBezTo>
                  <a:pt x="711200" y="1238250"/>
                  <a:pt x="928158" y="1241425"/>
                  <a:pt x="1145117" y="1244600"/>
                </a:cubicBezTo>
              </a:path>
            </a:pathLst>
          </a:custGeom>
          <a:ln w="635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18446" name="Line 30">
            <a:extLst>
              <a:ext uri="{FF2B5EF4-FFF2-40B4-BE49-F238E27FC236}">
                <a16:creationId xmlns:a16="http://schemas.microsoft.com/office/drawing/2014/main" id="{B130563B-76E4-4108-A47F-50FE21949C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7763" y="3895725"/>
            <a:ext cx="538162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29">
            <a:extLst>
              <a:ext uri="{FF2B5EF4-FFF2-40B4-BE49-F238E27FC236}">
                <a16:creationId xmlns:a16="http://schemas.microsoft.com/office/drawing/2014/main" id="{19940CA5-E8C7-44C9-8F19-3E86824AF0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8013" y="4200525"/>
            <a:ext cx="22225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ihandform 52">
            <a:extLst>
              <a:ext uri="{FF2B5EF4-FFF2-40B4-BE49-F238E27FC236}">
                <a16:creationId xmlns:a16="http://schemas.microsoft.com/office/drawing/2014/main" id="{536D3BF0-4E88-473B-8495-298CD9FA93FB}"/>
              </a:ext>
            </a:extLst>
          </p:cNvPr>
          <p:cNvSpPr/>
          <p:nvPr/>
        </p:nvSpPr>
        <p:spPr>
          <a:xfrm>
            <a:off x="2743200" y="4679950"/>
            <a:ext cx="677863" cy="717550"/>
          </a:xfrm>
          <a:custGeom>
            <a:avLst/>
            <a:gdLst>
              <a:gd name="connsiteX0" fmla="*/ 105833 w 677333"/>
              <a:gd name="connsiteY0" fmla="*/ 44450 h 717550"/>
              <a:gd name="connsiteX1" fmla="*/ 461433 w 677333"/>
              <a:gd name="connsiteY1" fmla="*/ 69850 h 717550"/>
              <a:gd name="connsiteX2" fmla="*/ 575733 w 677333"/>
              <a:gd name="connsiteY2" fmla="*/ 463550 h 717550"/>
              <a:gd name="connsiteX3" fmla="*/ 16933 w 677333"/>
              <a:gd name="connsiteY3" fmla="*/ 577850 h 717550"/>
              <a:gd name="connsiteX4" fmla="*/ 677333 w 677333"/>
              <a:gd name="connsiteY4" fmla="*/ 71755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3" h="717550">
                <a:moveTo>
                  <a:pt x="105833" y="44450"/>
                </a:moveTo>
                <a:cubicBezTo>
                  <a:pt x="244474" y="22225"/>
                  <a:pt x="383116" y="0"/>
                  <a:pt x="461433" y="69850"/>
                </a:cubicBezTo>
                <a:cubicBezTo>
                  <a:pt x="539750" y="139700"/>
                  <a:pt x="649816" y="378883"/>
                  <a:pt x="575733" y="463550"/>
                </a:cubicBezTo>
                <a:cubicBezTo>
                  <a:pt x="501650" y="548217"/>
                  <a:pt x="0" y="535517"/>
                  <a:pt x="16933" y="577850"/>
                </a:cubicBezTo>
                <a:cubicBezTo>
                  <a:pt x="33866" y="620183"/>
                  <a:pt x="355599" y="668866"/>
                  <a:pt x="677333" y="717550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18449" name="Freeform 32">
            <a:extLst>
              <a:ext uri="{FF2B5EF4-FFF2-40B4-BE49-F238E27FC236}">
                <a16:creationId xmlns:a16="http://schemas.microsoft.com/office/drawing/2014/main" id="{C26959EB-A2F9-4B0B-8402-69D785E4E848}"/>
              </a:ext>
            </a:extLst>
          </p:cNvPr>
          <p:cNvSpPr>
            <a:spLocks/>
          </p:cNvSpPr>
          <p:nvPr/>
        </p:nvSpPr>
        <p:spPr bwMode="auto">
          <a:xfrm>
            <a:off x="3421063" y="4465638"/>
            <a:ext cx="1844675" cy="517525"/>
          </a:xfrm>
          <a:custGeom>
            <a:avLst/>
            <a:gdLst>
              <a:gd name="T0" fmla="*/ 0 w 1162"/>
              <a:gd name="T1" fmla="*/ 2147483646 h 326"/>
              <a:gd name="T2" fmla="*/ 2147483646 w 1162"/>
              <a:gd name="T3" fmla="*/ 2147483646 h 326"/>
              <a:gd name="T4" fmla="*/ 2147483646 w 1162"/>
              <a:gd name="T5" fmla="*/ 2147483646 h 326"/>
              <a:gd name="T6" fmla="*/ 0 60000 65536"/>
              <a:gd name="T7" fmla="*/ 0 60000 65536"/>
              <a:gd name="T8" fmla="*/ 0 60000 65536"/>
              <a:gd name="T9" fmla="*/ 0 w 1162"/>
              <a:gd name="T10" fmla="*/ 0 h 326"/>
              <a:gd name="T11" fmla="*/ 1162 w 1162"/>
              <a:gd name="T12" fmla="*/ 326 h 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2" h="326">
                <a:moveTo>
                  <a:pt x="0" y="326"/>
                </a:moveTo>
                <a:cubicBezTo>
                  <a:pt x="229" y="177"/>
                  <a:pt x="458" y="28"/>
                  <a:pt x="652" y="14"/>
                </a:cubicBezTo>
                <a:cubicBezTo>
                  <a:pt x="846" y="0"/>
                  <a:pt x="1077" y="203"/>
                  <a:pt x="1162" y="24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Text Box 24">
            <a:extLst>
              <a:ext uri="{FF2B5EF4-FFF2-40B4-BE49-F238E27FC236}">
                <a16:creationId xmlns:a16="http://schemas.microsoft.com/office/drawing/2014/main" id="{6AFBCBA8-A1A6-43E4-8284-0CCAAE081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4488" y="5668963"/>
            <a:ext cx="333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f1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3C916F-5C76-4717-AE84-2667E96C7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Pareto optimization: All Definitions</a:t>
            </a:r>
          </a:p>
        </p:txBody>
      </p:sp>
      <p:pic>
        <p:nvPicPr>
          <p:cNvPr id="12" name="Grafik 11" descr="txp_fig">
            <a:extLst>
              <a:ext uri="{FF2B5EF4-FFF2-40B4-BE49-F238E27FC236}">
                <a16:creationId xmlns:a16="http://schemas.microsoft.com/office/drawing/2014/main" id="{863347C5-4950-4BE7-A376-106FDFCAE1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95413"/>
            <a:ext cx="71262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fik 13" descr="txp_fig">
            <a:extLst>
              <a:ext uri="{FF2B5EF4-FFF2-40B4-BE49-F238E27FC236}">
                <a16:creationId xmlns:a16="http://schemas.microsoft.com/office/drawing/2014/main" id="{676727F7-815D-46F7-95CC-6F463977B1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66938"/>
            <a:ext cx="60721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 descr="txp_fig">
            <a:extLst>
              <a:ext uri="{FF2B5EF4-FFF2-40B4-BE49-F238E27FC236}">
                <a16:creationId xmlns:a16="http://schemas.microsoft.com/office/drawing/2014/main" id="{A426A937-5AD0-4548-8127-E18286B600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708275"/>
            <a:ext cx="71421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275984CE-7594-4BC1-996D-E29A6B006F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3775075"/>
            <a:ext cx="7142162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931D5-5D00-49C2-BAF7-B7D5293B015F}"/>
              </a:ext>
            </a:extLst>
          </p:cNvPr>
          <p:cNvCxnSpPr/>
          <p:nvPr/>
        </p:nvCxnSpPr>
        <p:spPr>
          <a:xfrm>
            <a:off x="3626895" y="4014065"/>
            <a:ext cx="1620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905B3EE-21AA-4CF9-A83B-05FF4149F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Weakly efficient and nondominated set</a:t>
            </a:r>
          </a:p>
        </p:txBody>
      </p:sp>
      <p:pic>
        <p:nvPicPr>
          <p:cNvPr id="27" name="Grafik 26" descr="txp_fig">
            <a:extLst>
              <a:ext uri="{FF2B5EF4-FFF2-40B4-BE49-F238E27FC236}">
                <a16:creationId xmlns:a16="http://schemas.microsoft.com/office/drawing/2014/main" id="{C6C76611-1148-4D2D-8011-EF97D9B4D7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741613"/>
            <a:ext cx="7129463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91D12267-1F25-4CDC-B204-1045BE4D58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751263"/>
            <a:ext cx="7129462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 descr="txp_fig">
            <a:extLst>
              <a:ext uri="{FF2B5EF4-FFF2-40B4-BE49-F238E27FC236}">
                <a16:creationId xmlns:a16="http://schemas.microsoft.com/office/drawing/2014/main" id="{09A41E59-7B6E-4784-A452-E3884E0D0C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4691063"/>
            <a:ext cx="71453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 descr="txp_fig">
            <a:extLst>
              <a:ext uri="{FF2B5EF4-FFF2-40B4-BE49-F238E27FC236}">
                <a16:creationId xmlns:a16="http://schemas.microsoft.com/office/drawing/2014/main" id="{E5E3FD47-F6BF-4487-9C5A-30FCC87A04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5494338"/>
            <a:ext cx="71437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 descr="txp_fig">
            <a:extLst>
              <a:ext uri="{FF2B5EF4-FFF2-40B4-BE49-F238E27FC236}">
                <a16:creationId xmlns:a16="http://schemas.microsoft.com/office/drawing/2014/main" id="{3585167C-9AB1-4AC0-9F1C-ED9A30F62D7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949450"/>
            <a:ext cx="7151687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 descr="txp_fig">
            <a:extLst>
              <a:ext uri="{FF2B5EF4-FFF2-40B4-BE49-F238E27FC236}">
                <a16:creationId xmlns:a16="http://schemas.microsoft.com/office/drawing/2014/main" id="{C887FD4E-AE49-4C0C-94B7-1A3CEC9CA4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143000"/>
            <a:ext cx="7151688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F99B7E07-952A-4D87-9F97-9D27076CD7B1}"/>
              </a:ext>
            </a:extLst>
          </p:cNvPr>
          <p:cNvCxnSpPr/>
          <p:nvPr/>
        </p:nvCxnSpPr>
        <p:spPr>
          <a:xfrm>
            <a:off x="8082390" y="1677988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1">
            <a:extLst>
              <a:ext uri="{FF2B5EF4-FFF2-40B4-BE49-F238E27FC236}">
                <a16:creationId xmlns:a16="http://schemas.microsoft.com/office/drawing/2014/main" id="{83D03C96-170C-4780-8405-288FF89CC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4194175"/>
            <a:ext cx="1452563" cy="143668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1507" name="Rectangle 58">
            <a:extLst>
              <a:ext uri="{FF2B5EF4-FFF2-40B4-BE49-F238E27FC236}">
                <a16:creationId xmlns:a16="http://schemas.microsoft.com/office/drawing/2014/main" id="{D3E602BB-AFBF-4614-B01C-C7E0681F8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4194175"/>
            <a:ext cx="1452563" cy="1436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4A6550D8-24B8-46B7-952C-8CB981AAE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Weak non-domination vs. non-domination</a:t>
            </a:r>
          </a:p>
        </p:txBody>
      </p:sp>
      <p:pic>
        <p:nvPicPr>
          <p:cNvPr id="21509" name="Picture 29" descr="txp_fig">
            <a:extLst>
              <a:ext uri="{FF2B5EF4-FFF2-40B4-BE49-F238E27FC236}">
                <a16:creationId xmlns:a16="http://schemas.microsoft.com/office/drawing/2014/main" id="{7E4CBC4B-1237-4D14-95B2-28F3BD87519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1671638"/>
            <a:ext cx="70008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Line 31">
            <a:extLst>
              <a:ext uri="{FF2B5EF4-FFF2-40B4-BE49-F238E27FC236}">
                <a16:creationId xmlns:a16="http://schemas.microsoft.com/office/drawing/2014/main" id="{9EF2EDAE-9BD9-4702-AC9E-AAAB024C75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35125" y="3481388"/>
            <a:ext cx="0" cy="214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Line 32">
            <a:extLst>
              <a:ext uri="{FF2B5EF4-FFF2-40B4-BE49-F238E27FC236}">
                <a16:creationId xmlns:a16="http://schemas.microsoft.com/office/drawing/2014/main" id="{93161D37-0B57-4B6F-87F9-5E0E75A97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5630863"/>
            <a:ext cx="2128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Line 36">
            <a:extLst>
              <a:ext uri="{FF2B5EF4-FFF2-40B4-BE49-F238E27FC236}">
                <a16:creationId xmlns:a16="http://schemas.microsoft.com/office/drawing/2014/main" id="{65723CF5-7538-473F-99B0-2F4D1EE1C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5630863"/>
            <a:ext cx="14525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513" name="Picture 49" descr="txp_fig">
            <a:extLst>
              <a:ext uri="{FF2B5EF4-FFF2-40B4-BE49-F238E27FC236}">
                <a16:creationId xmlns:a16="http://schemas.microsoft.com/office/drawing/2014/main" id="{4E55D917-E99E-4202-A123-E895BB89665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5492750"/>
            <a:ext cx="6270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50" descr="txp_fig">
            <a:extLst>
              <a:ext uri="{FF2B5EF4-FFF2-40B4-BE49-F238E27FC236}">
                <a16:creationId xmlns:a16="http://schemas.microsoft.com/office/drawing/2014/main" id="{B209EDD9-7AA9-4331-9571-5B92BEA0151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3603625"/>
            <a:ext cx="6270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5" name="Line 51">
            <a:extLst>
              <a:ext uri="{FF2B5EF4-FFF2-40B4-BE49-F238E27FC236}">
                <a16:creationId xmlns:a16="http://schemas.microsoft.com/office/drawing/2014/main" id="{2358EB9F-2B0B-4BAA-8766-B1B1A63168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5900" y="3481388"/>
            <a:ext cx="0" cy="214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52">
            <a:extLst>
              <a:ext uri="{FF2B5EF4-FFF2-40B4-BE49-F238E27FC236}">
                <a16:creationId xmlns:a16="http://schemas.microsoft.com/office/drawing/2014/main" id="{FE2690F2-7A5E-4427-933D-A5611C60B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5630863"/>
            <a:ext cx="2128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53">
            <a:extLst>
              <a:ext uri="{FF2B5EF4-FFF2-40B4-BE49-F238E27FC236}">
                <a16:creationId xmlns:a16="http://schemas.microsoft.com/office/drawing/2014/main" id="{FDBAD66D-8517-4FE2-8A3D-48A89F35E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5630863"/>
            <a:ext cx="14525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518" name="Picture 54" descr="txp_fig">
            <a:extLst>
              <a:ext uri="{FF2B5EF4-FFF2-40B4-BE49-F238E27FC236}">
                <a16:creationId xmlns:a16="http://schemas.microsoft.com/office/drawing/2014/main" id="{D56E6355-3269-4E17-A4D2-A8D2CBF0010D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5492750"/>
            <a:ext cx="6270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55" descr="txp_fig">
            <a:extLst>
              <a:ext uri="{FF2B5EF4-FFF2-40B4-BE49-F238E27FC236}">
                <a16:creationId xmlns:a16="http://schemas.microsoft.com/office/drawing/2014/main" id="{F5A36D3A-E3F3-4B27-A9EB-C913E72637A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3603625"/>
            <a:ext cx="6270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0" name="Line 56">
            <a:extLst>
              <a:ext uri="{FF2B5EF4-FFF2-40B4-BE49-F238E27FC236}">
                <a16:creationId xmlns:a16="http://schemas.microsoft.com/office/drawing/2014/main" id="{415B3266-1B3F-425C-B500-02FCD9B8E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5900" y="4194175"/>
            <a:ext cx="0" cy="14366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Oval 57">
            <a:extLst>
              <a:ext uri="{FF2B5EF4-FFF2-40B4-BE49-F238E27FC236}">
                <a16:creationId xmlns:a16="http://schemas.microsoft.com/office/drawing/2014/main" id="{3ED6A7AE-C927-4F19-97A0-B20A413A8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338" y="5584825"/>
            <a:ext cx="111125" cy="904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21522" name="Picture 60" descr="txp_fig">
            <a:extLst>
              <a:ext uri="{FF2B5EF4-FFF2-40B4-BE49-F238E27FC236}">
                <a16:creationId xmlns:a16="http://schemas.microsoft.com/office/drawing/2014/main" id="{67492A0B-2CCA-4ED8-92BF-F263672DFA47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4759325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3" name="Picture 62" descr="txp_fig">
            <a:extLst>
              <a:ext uri="{FF2B5EF4-FFF2-40B4-BE49-F238E27FC236}">
                <a16:creationId xmlns:a16="http://schemas.microsoft.com/office/drawing/2014/main" id="{01051CFE-B78A-43E5-B50E-AD18C2E6C084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4710113"/>
            <a:ext cx="198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4" name="Picture 64" descr="txp_fig">
            <a:extLst>
              <a:ext uri="{FF2B5EF4-FFF2-40B4-BE49-F238E27FC236}">
                <a16:creationId xmlns:a16="http://schemas.microsoft.com/office/drawing/2014/main" id="{EF3A0001-290B-48A1-911F-890B3E884A3D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154238"/>
            <a:ext cx="7138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5" name="Picture 65" descr="txp_fig">
            <a:extLst>
              <a:ext uri="{FF2B5EF4-FFF2-40B4-BE49-F238E27FC236}">
                <a16:creationId xmlns:a16="http://schemas.microsoft.com/office/drawing/2014/main" id="{3B696AB9-DC25-4C19-94E3-77C6269207E0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1241425"/>
            <a:ext cx="6694487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68" descr="txp_fig">
            <a:extLst>
              <a:ext uri="{FF2B5EF4-FFF2-40B4-BE49-F238E27FC236}">
                <a16:creationId xmlns:a16="http://schemas.microsoft.com/office/drawing/2014/main" id="{CC876F60-17B9-4326-AD6C-BB4B98FA7999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876550"/>
            <a:ext cx="69103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7" name="Line 69">
            <a:extLst>
              <a:ext uri="{FF2B5EF4-FFF2-40B4-BE49-F238E27FC236}">
                <a16:creationId xmlns:a16="http://schemas.microsoft.com/office/drawing/2014/main" id="{15CB87D0-43AD-4C01-B640-D3059CA7A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6215063"/>
            <a:ext cx="14525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528" name="Picture 71" descr="txp_fig">
            <a:extLst>
              <a:ext uri="{FF2B5EF4-FFF2-40B4-BE49-F238E27FC236}">
                <a16:creationId xmlns:a16="http://schemas.microsoft.com/office/drawing/2014/main" id="{5925A23D-3736-478F-8D05-B60F85687989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6102350"/>
            <a:ext cx="5048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9" name="Line 72">
            <a:extLst>
              <a:ext uri="{FF2B5EF4-FFF2-40B4-BE49-F238E27FC236}">
                <a16:creationId xmlns:a16="http://schemas.microsoft.com/office/drawing/2014/main" id="{FB0E3C74-BC40-4E8C-9221-4681A009DF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4194175"/>
            <a:ext cx="1452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0" name="Line 73">
            <a:extLst>
              <a:ext uri="{FF2B5EF4-FFF2-40B4-BE49-F238E27FC236}">
                <a16:creationId xmlns:a16="http://schemas.microsoft.com/office/drawing/2014/main" id="{16455D54-6403-4714-845F-32F53EA64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9725" y="5584825"/>
            <a:ext cx="1452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1" name="Line 74">
            <a:extLst>
              <a:ext uri="{FF2B5EF4-FFF2-40B4-BE49-F238E27FC236}">
                <a16:creationId xmlns:a16="http://schemas.microsoft.com/office/drawing/2014/main" id="{D157E94D-93BC-4C60-9CD8-9FB085C379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4194175"/>
            <a:ext cx="1452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2" name="Line 75">
            <a:extLst>
              <a:ext uri="{FF2B5EF4-FFF2-40B4-BE49-F238E27FC236}">
                <a16:creationId xmlns:a16="http://schemas.microsoft.com/office/drawing/2014/main" id="{70D1E07E-502F-4F35-BE22-836AE6D80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8463" y="4194175"/>
            <a:ext cx="0" cy="1436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8C3DB2-C7BB-4541-AAA4-F188D05DB8CB}"/>
              </a:ext>
            </a:extLst>
          </p:cNvPr>
          <p:cNvSpPr/>
          <p:nvPr/>
        </p:nvSpPr>
        <p:spPr>
          <a:xfrm>
            <a:off x="7357872" y="3493008"/>
            <a:ext cx="243964" cy="883920"/>
          </a:xfrm>
          <a:custGeom>
            <a:avLst/>
            <a:gdLst>
              <a:gd name="connsiteX0" fmla="*/ 0 w 243964"/>
              <a:gd name="connsiteY0" fmla="*/ 883920 h 883920"/>
              <a:gd name="connsiteX1" fmla="*/ 79248 w 243964"/>
              <a:gd name="connsiteY1" fmla="*/ 798576 h 883920"/>
              <a:gd name="connsiteX2" fmla="*/ 97536 w 243964"/>
              <a:gd name="connsiteY2" fmla="*/ 755904 h 883920"/>
              <a:gd name="connsiteX3" fmla="*/ 115824 w 243964"/>
              <a:gd name="connsiteY3" fmla="*/ 725424 h 883920"/>
              <a:gd name="connsiteX4" fmla="*/ 128016 w 243964"/>
              <a:gd name="connsiteY4" fmla="*/ 694944 h 883920"/>
              <a:gd name="connsiteX5" fmla="*/ 146304 w 243964"/>
              <a:gd name="connsiteY5" fmla="*/ 658368 h 883920"/>
              <a:gd name="connsiteX6" fmla="*/ 158496 w 243964"/>
              <a:gd name="connsiteY6" fmla="*/ 603504 h 883920"/>
              <a:gd name="connsiteX7" fmla="*/ 170688 w 243964"/>
              <a:gd name="connsiteY7" fmla="*/ 579120 h 883920"/>
              <a:gd name="connsiteX8" fmla="*/ 195072 w 243964"/>
              <a:gd name="connsiteY8" fmla="*/ 499872 h 883920"/>
              <a:gd name="connsiteX9" fmla="*/ 213360 w 243964"/>
              <a:gd name="connsiteY9" fmla="*/ 451104 h 883920"/>
              <a:gd name="connsiteX10" fmla="*/ 231648 w 243964"/>
              <a:gd name="connsiteY10" fmla="*/ 341376 h 883920"/>
              <a:gd name="connsiteX11" fmla="*/ 237744 w 243964"/>
              <a:gd name="connsiteY11" fmla="*/ 298704 h 883920"/>
              <a:gd name="connsiteX12" fmla="*/ 243840 w 243964"/>
              <a:gd name="connsiteY12" fmla="*/ 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964" h="883920">
                <a:moveTo>
                  <a:pt x="0" y="883920"/>
                </a:moveTo>
                <a:cubicBezTo>
                  <a:pt x="39656" y="850874"/>
                  <a:pt x="48320" y="848061"/>
                  <a:pt x="79248" y="798576"/>
                </a:cubicBezTo>
                <a:cubicBezTo>
                  <a:pt x="87450" y="785453"/>
                  <a:pt x="90615" y="769745"/>
                  <a:pt x="97536" y="755904"/>
                </a:cubicBezTo>
                <a:cubicBezTo>
                  <a:pt x="102835" y="745306"/>
                  <a:pt x="110525" y="736022"/>
                  <a:pt x="115824" y="725424"/>
                </a:cubicBezTo>
                <a:cubicBezTo>
                  <a:pt x="120718" y="715637"/>
                  <a:pt x="123488" y="704906"/>
                  <a:pt x="128016" y="694944"/>
                </a:cubicBezTo>
                <a:cubicBezTo>
                  <a:pt x="133657" y="682535"/>
                  <a:pt x="140208" y="670560"/>
                  <a:pt x="146304" y="658368"/>
                </a:cubicBezTo>
                <a:cubicBezTo>
                  <a:pt x="150368" y="640080"/>
                  <a:pt x="152987" y="621410"/>
                  <a:pt x="158496" y="603504"/>
                </a:cubicBezTo>
                <a:cubicBezTo>
                  <a:pt x="161168" y="594818"/>
                  <a:pt x="167313" y="587557"/>
                  <a:pt x="170688" y="579120"/>
                </a:cubicBezTo>
                <a:cubicBezTo>
                  <a:pt x="184347" y="544973"/>
                  <a:pt x="183046" y="535951"/>
                  <a:pt x="195072" y="499872"/>
                </a:cubicBezTo>
                <a:cubicBezTo>
                  <a:pt x="200562" y="483402"/>
                  <a:pt x="208713" y="467832"/>
                  <a:pt x="213360" y="451104"/>
                </a:cubicBezTo>
                <a:cubicBezTo>
                  <a:pt x="224640" y="410495"/>
                  <a:pt x="226242" y="381918"/>
                  <a:pt x="231648" y="341376"/>
                </a:cubicBezTo>
                <a:cubicBezTo>
                  <a:pt x="233547" y="327134"/>
                  <a:pt x="235712" y="312928"/>
                  <a:pt x="237744" y="298704"/>
                </a:cubicBezTo>
                <a:cubicBezTo>
                  <a:pt x="245363" y="85371"/>
                  <a:pt x="243840" y="184948"/>
                  <a:pt x="24384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EE7316-D64D-471A-9ACA-CF6BD3B31B72}"/>
              </a:ext>
            </a:extLst>
          </p:cNvPr>
          <p:cNvSpPr/>
          <p:nvPr/>
        </p:nvSpPr>
        <p:spPr>
          <a:xfrm>
            <a:off x="7400544" y="4236083"/>
            <a:ext cx="969264" cy="116461"/>
          </a:xfrm>
          <a:custGeom>
            <a:avLst/>
            <a:gdLst>
              <a:gd name="connsiteX0" fmla="*/ 0 w 969264"/>
              <a:gd name="connsiteY0" fmla="*/ 116461 h 116461"/>
              <a:gd name="connsiteX1" fmla="*/ 188976 w 969264"/>
              <a:gd name="connsiteY1" fmla="*/ 104269 h 116461"/>
              <a:gd name="connsiteX2" fmla="*/ 286512 w 969264"/>
              <a:gd name="connsiteY2" fmla="*/ 85981 h 116461"/>
              <a:gd name="connsiteX3" fmla="*/ 371856 w 969264"/>
              <a:gd name="connsiteY3" fmla="*/ 49405 h 116461"/>
              <a:gd name="connsiteX4" fmla="*/ 438912 w 969264"/>
              <a:gd name="connsiteY4" fmla="*/ 43309 h 116461"/>
              <a:gd name="connsiteX5" fmla="*/ 585216 w 969264"/>
              <a:gd name="connsiteY5" fmla="*/ 31117 h 116461"/>
              <a:gd name="connsiteX6" fmla="*/ 682752 w 969264"/>
              <a:gd name="connsiteY6" fmla="*/ 12829 h 116461"/>
              <a:gd name="connsiteX7" fmla="*/ 701040 w 969264"/>
              <a:gd name="connsiteY7" fmla="*/ 6733 h 116461"/>
              <a:gd name="connsiteX8" fmla="*/ 969264 w 969264"/>
              <a:gd name="connsiteY8" fmla="*/ 637 h 11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9264" h="116461">
                <a:moveTo>
                  <a:pt x="0" y="116461"/>
                </a:moveTo>
                <a:cubicBezTo>
                  <a:pt x="62992" y="112397"/>
                  <a:pt x="126207" y="110947"/>
                  <a:pt x="188976" y="104269"/>
                </a:cubicBezTo>
                <a:cubicBezTo>
                  <a:pt x="221869" y="100770"/>
                  <a:pt x="254867" y="95612"/>
                  <a:pt x="286512" y="85981"/>
                </a:cubicBezTo>
                <a:cubicBezTo>
                  <a:pt x="393776" y="53335"/>
                  <a:pt x="266704" y="66930"/>
                  <a:pt x="371856" y="49405"/>
                </a:cubicBezTo>
                <a:cubicBezTo>
                  <a:pt x="393995" y="45715"/>
                  <a:pt x="416569" y="45437"/>
                  <a:pt x="438912" y="43309"/>
                </a:cubicBezTo>
                <a:cubicBezTo>
                  <a:pt x="546119" y="33099"/>
                  <a:pt x="454548" y="40450"/>
                  <a:pt x="585216" y="31117"/>
                </a:cubicBezTo>
                <a:cubicBezTo>
                  <a:pt x="644213" y="7518"/>
                  <a:pt x="589050" y="26215"/>
                  <a:pt x="682752" y="12829"/>
                </a:cubicBezTo>
                <a:cubicBezTo>
                  <a:pt x="689113" y="11920"/>
                  <a:pt x="694650" y="7406"/>
                  <a:pt x="701040" y="6733"/>
                </a:cubicBezTo>
                <a:cubicBezTo>
                  <a:pt x="792668" y="-2912"/>
                  <a:pt x="875500" y="637"/>
                  <a:pt x="969264" y="6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6411C6-CFA3-4986-9108-7E21F9D52EBE}"/>
              </a:ext>
            </a:extLst>
          </p:cNvPr>
          <p:cNvSpPr/>
          <p:nvPr/>
        </p:nvSpPr>
        <p:spPr>
          <a:xfrm>
            <a:off x="7595616" y="3535680"/>
            <a:ext cx="743712" cy="682752"/>
          </a:xfrm>
          <a:custGeom>
            <a:avLst/>
            <a:gdLst>
              <a:gd name="connsiteX0" fmla="*/ 0 w 743712"/>
              <a:gd name="connsiteY0" fmla="*/ 0 h 682752"/>
              <a:gd name="connsiteX1" fmla="*/ 30480 w 743712"/>
              <a:gd name="connsiteY1" fmla="*/ 24384 h 682752"/>
              <a:gd name="connsiteX2" fmla="*/ 48768 w 743712"/>
              <a:gd name="connsiteY2" fmla="*/ 36576 h 682752"/>
              <a:gd name="connsiteX3" fmla="*/ 67056 w 743712"/>
              <a:gd name="connsiteY3" fmla="*/ 54864 h 682752"/>
              <a:gd name="connsiteX4" fmla="*/ 115824 w 743712"/>
              <a:gd name="connsiteY4" fmla="*/ 85344 h 682752"/>
              <a:gd name="connsiteX5" fmla="*/ 158496 w 743712"/>
              <a:gd name="connsiteY5" fmla="*/ 121920 h 682752"/>
              <a:gd name="connsiteX6" fmla="*/ 256032 w 743712"/>
              <a:gd name="connsiteY6" fmla="*/ 182880 h 682752"/>
              <a:gd name="connsiteX7" fmla="*/ 292608 w 743712"/>
              <a:gd name="connsiteY7" fmla="*/ 219456 h 682752"/>
              <a:gd name="connsiteX8" fmla="*/ 329184 w 743712"/>
              <a:gd name="connsiteY8" fmla="*/ 249936 h 682752"/>
              <a:gd name="connsiteX9" fmla="*/ 371856 w 743712"/>
              <a:gd name="connsiteY9" fmla="*/ 280416 h 682752"/>
              <a:gd name="connsiteX10" fmla="*/ 396240 w 743712"/>
              <a:gd name="connsiteY10" fmla="*/ 304800 h 682752"/>
              <a:gd name="connsiteX11" fmla="*/ 481584 w 743712"/>
              <a:gd name="connsiteY11" fmla="*/ 371856 h 682752"/>
              <a:gd name="connsiteX12" fmla="*/ 542544 w 743712"/>
              <a:gd name="connsiteY12" fmla="*/ 438912 h 682752"/>
              <a:gd name="connsiteX13" fmla="*/ 579120 w 743712"/>
              <a:gd name="connsiteY13" fmla="*/ 475488 h 682752"/>
              <a:gd name="connsiteX14" fmla="*/ 591312 w 743712"/>
              <a:gd name="connsiteY14" fmla="*/ 505968 h 682752"/>
              <a:gd name="connsiteX15" fmla="*/ 603504 w 743712"/>
              <a:gd name="connsiteY15" fmla="*/ 524256 h 682752"/>
              <a:gd name="connsiteX16" fmla="*/ 682752 w 743712"/>
              <a:gd name="connsiteY16" fmla="*/ 615696 h 682752"/>
              <a:gd name="connsiteX17" fmla="*/ 707136 w 743712"/>
              <a:gd name="connsiteY17" fmla="*/ 627888 h 682752"/>
              <a:gd name="connsiteX18" fmla="*/ 737616 w 743712"/>
              <a:gd name="connsiteY18" fmla="*/ 664464 h 682752"/>
              <a:gd name="connsiteX19" fmla="*/ 743712 w 743712"/>
              <a:gd name="connsiteY19" fmla="*/ 682752 h 6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3712" h="682752">
                <a:moveTo>
                  <a:pt x="0" y="0"/>
                </a:moveTo>
                <a:cubicBezTo>
                  <a:pt x="10160" y="8128"/>
                  <a:pt x="20071" y="16577"/>
                  <a:pt x="30480" y="24384"/>
                </a:cubicBezTo>
                <a:cubicBezTo>
                  <a:pt x="36341" y="28780"/>
                  <a:pt x="43140" y="31886"/>
                  <a:pt x="48768" y="36576"/>
                </a:cubicBezTo>
                <a:cubicBezTo>
                  <a:pt x="55391" y="42095"/>
                  <a:pt x="60084" y="49793"/>
                  <a:pt x="67056" y="54864"/>
                </a:cubicBezTo>
                <a:cubicBezTo>
                  <a:pt x="82559" y="66139"/>
                  <a:pt x="100365" y="74008"/>
                  <a:pt x="115824" y="85344"/>
                </a:cubicBezTo>
                <a:cubicBezTo>
                  <a:pt x="130931" y="96423"/>
                  <a:pt x="143117" y="111222"/>
                  <a:pt x="158496" y="121920"/>
                </a:cubicBezTo>
                <a:cubicBezTo>
                  <a:pt x="189969" y="143814"/>
                  <a:pt x="225025" y="160330"/>
                  <a:pt x="256032" y="182880"/>
                </a:cubicBezTo>
                <a:cubicBezTo>
                  <a:pt x="269976" y="193021"/>
                  <a:pt x="279898" y="207805"/>
                  <a:pt x="292608" y="219456"/>
                </a:cubicBezTo>
                <a:cubicBezTo>
                  <a:pt x="304307" y="230180"/>
                  <a:pt x="316605" y="240260"/>
                  <a:pt x="329184" y="249936"/>
                </a:cubicBezTo>
                <a:cubicBezTo>
                  <a:pt x="343039" y="260594"/>
                  <a:pt x="358327" y="269347"/>
                  <a:pt x="371856" y="280416"/>
                </a:cubicBezTo>
                <a:cubicBezTo>
                  <a:pt x="380752" y="287695"/>
                  <a:pt x="387410" y="297441"/>
                  <a:pt x="396240" y="304800"/>
                </a:cubicBezTo>
                <a:cubicBezTo>
                  <a:pt x="458497" y="356681"/>
                  <a:pt x="428778" y="323851"/>
                  <a:pt x="481584" y="371856"/>
                </a:cubicBezTo>
                <a:cubicBezTo>
                  <a:pt x="523989" y="410406"/>
                  <a:pt x="502089" y="394780"/>
                  <a:pt x="542544" y="438912"/>
                </a:cubicBezTo>
                <a:cubicBezTo>
                  <a:pt x="554195" y="451622"/>
                  <a:pt x="566928" y="463296"/>
                  <a:pt x="579120" y="475488"/>
                </a:cubicBezTo>
                <a:cubicBezTo>
                  <a:pt x="583184" y="485648"/>
                  <a:pt x="586418" y="496181"/>
                  <a:pt x="591312" y="505968"/>
                </a:cubicBezTo>
                <a:cubicBezTo>
                  <a:pt x="594589" y="512521"/>
                  <a:pt x="599108" y="518395"/>
                  <a:pt x="603504" y="524256"/>
                </a:cubicBezTo>
                <a:cubicBezTo>
                  <a:pt x="625321" y="553346"/>
                  <a:pt x="653192" y="592048"/>
                  <a:pt x="682752" y="615696"/>
                </a:cubicBezTo>
                <a:cubicBezTo>
                  <a:pt x="689848" y="621373"/>
                  <a:pt x="699008" y="623824"/>
                  <a:pt x="707136" y="627888"/>
                </a:cubicBezTo>
                <a:cubicBezTo>
                  <a:pt x="721113" y="669819"/>
                  <a:pt x="700710" y="620177"/>
                  <a:pt x="737616" y="664464"/>
                </a:cubicBezTo>
                <a:cubicBezTo>
                  <a:pt x="741730" y="669400"/>
                  <a:pt x="743712" y="682752"/>
                  <a:pt x="743712" y="6827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77428E-9E6D-4364-8BD7-91B9C239A847}"/>
              </a:ext>
            </a:extLst>
          </p:cNvPr>
          <p:cNvCxnSpPr/>
          <p:nvPr/>
        </p:nvCxnSpPr>
        <p:spPr>
          <a:xfrm flipV="1">
            <a:off x="7227295" y="3293985"/>
            <a:ext cx="0" cy="126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B8475-F3D9-4219-8AAD-C55B721BE9C9}"/>
              </a:ext>
            </a:extLst>
          </p:cNvPr>
          <p:cNvCxnSpPr/>
          <p:nvPr/>
        </p:nvCxnSpPr>
        <p:spPr>
          <a:xfrm>
            <a:off x="7227295" y="4554125"/>
            <a:ext cx="1575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B5B321C-2F0C-4303-8CEF-23D6BD7CD905}"/>
              </a:ext>
            </a:extLst>
          </p:cNvPr>
          <p:cNvSpPr/>
          <p:nvPr/>
        </p:nvSpPr>
        <p:spPr>
          <a:xfrm>
            <a:off x="7357872" y="4352544"/>
            <a:ext cx="66866" cy="70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DD6D9C9B-B45A-4574-A255-F06C78526771}"/>
              </a:ext>
            </a:extLst>
          </p:cNvPr>
          <p:cNvSpPr/>
          <p:nvPr/>
        </p:nvSpPr>
        <p:spPr>
          <a:xfrm>
            <a:off x="5346700" y="4051300"/>
            <a:ext cx="1905000" cy="1638300"/>
          </a:xfrm>
          <a:custGeom>
            <a:avLst/>
            <a:gdLst>
              <a:gd name="connsiteX0" fmla="*/ 0 w 1905000"/>
              <a:gd name="connsiteY0" fmla="*/ 0 h 1638300"/>
              <a:gd name="connsiteX1" fmla="*/ 482600 w 1905000"/>
              <a:gd name="connsiteY1" fmla="*/ 0 h 1638300"/>
              <a:gd name="connsiteX2" fmla="*/ 1066800 w 1905000"/>
              <a:gd name="connsiteY2" fmla="*/ 139700 h 1638300"/>
              <a:gd name="connsiteX3" fmla="*/ 1676400 w 1905000"/>
              <a:gd name="connsiteY3" fmla="*/ 787400 h 1638300"/>
              <a:gd name="connsiteX4" fmla="*/ 1905000 w 1905000"/>
              <a:gd name="connsiteY4" fmla="*/ 1384300 h 1638300"/>
              <a:gd name="connsiteX5" fmla="*/ 1905000 w 1905000"/>
              <a:gd name="connsiteY5" fmla="*/ 1638300 h 1638300"/>
              <a:gd name="connsiteX6" fmla="*/ 0 w 1905000"/>
              <a:gd name="connsiteY6" fmla="*/ 1638300 h 1638300"/>
              <a:gd name="connsiteX7" fmla="*/ 0 w 1905000"/>
              <a:gd name="connsiteY7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5000" h="1638300">
                <a:moveTo>
                  <a:pt x="0" y="0"/>
                </a:moveTo>
                <a:lnTo>
                  <a:pt x="482600" y="0"/>
                </a:lnTo>
                <a:lnTo>
                  <a:pt x="1066800" y="139700"/>
                </a:lnTo>
                <a:lnTo>
                  <a:pt x="1676400" y="787400"/>
                </a:lnTo>
                <a:lnTo>
                  <a:pt x="1905000" y="1384300"/>
                </a:lnTo>
                <a:lnTo>
                  <a:pt x="1905000" y="1638300"/>
                </a:lnTo>
                <a:lnTo>
                  <a:pt x="0" y="1638300"/>
                </a:lnTo>
                <a:cubicBezTo>
                  <a:pt x="4233" y="1092200"/>
                  <a:pt x="8467" y="546100"/>
                  <a:pt x="0" y="0"/>
                </a:cubicBezTo>
                <a:close/>
              </a:path>
            </a:pathLst>
          </a:cu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22531" name="Freeform 89">
            <a:extLst>
              <a:ext uri="{FF2B5EF4-FFF2-40B4-BE49-F238E27FC236}">
                <a16:creationId xmlns:a16="http://schemas.microsoft.com/office/drawing/2014/main" id="{CDB04579-7449-4614-824E-6F6F2FF4FF56}"/>
              </a:ext>
            </a:extLst>
          </p:cNvPr>
          <p:cNvSpPr>
            <a:spLocks/>
          </p:cNvSpPr>
          <p:nvPr/>
        </p:nvSpPr>
        <p:spPr bwMode="auto">
          <a:xfrm>
            <a:off x="1754188" y="3703638"/>
            <a:ext cx="2520950" cy="1665287"/>
          </a:xfrm>
          <a:custGeom>
            <a:avLst/>
            <a:gdLst>
              <a:gd name="T0" fmla="*/ 2147483646 w 1588"/>
              <a:gd name="T1" fmla="*/ 2147483646 h 1049"/>
              <a:gd name="T2" fmla="*/ 2147483646 w 1588"/>
              <a:gd name="T3" fmla="*/ 2147483646 h 1049"/>
              <a:gd name="T4" fmla="*/ 2147483646 w 1588"/>
              <a:gd name="T5" fmla="*/ 2147483646 h 1049"/>
              <a:gd name="T6" fmla="*/ 0 w 1588"/>
              <a:gd name="T7" fmla="*/ 2147483646 h 1049"/>
              <a:gd name="T8" fmla="*/ 2147483646 w 1588"/>
              <a:gd name="T9" fmla="*/ 0 h 1049"/>
              <a:gd name="T10" fmla="*/ 2147483646 w 1588"/>
              <a:gd name="T11" fmla="*/ 2147483646 h 1049"/>
              <a:gd name="T12" fmla="*/ 2147483646 w 1588"/>
              <a:gd name="T13" fmla="*/ 2147483646 h 1049"/>
              <a:gd name="T14" fmla="*/ 2147483646 w 1588"/>
              <a:gd name="T15" fmla="*/ 2147483646 h 1049"/>
              <a:gd name="T16" fmla="*/ 2147483646 w 1588"/>
              <a:gd name="T17" fmla="*/ 2147483646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049"/>
              <a:gd name="T29" fmla="*/ 1588 w 1588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049">
                <a:moveTo>
                  <a:pt x="823" y="1049"/>
                </a:moveTo>
                <a:lnTo>
                  <a:pt x="454" y="851"/>
                </a:lnTo>
                <a:lnTo>
                  <a:pt x="57" y="510"/>
                </a:lnTo>
                <a:lnTo>
                  <a:pt x="0" y="170"/>
                </a:lnTo>
                <a:lnTo>
                  <a:pt x="454" y="0"/>
                </a:lnTo>
                <a:lnTo>
                  <a:pt x="1220" y="28"/>
                </a:lnTo>
                <a:lnTo>
                  <a:pt x="1588" y="397"/>
                </a:lnTo>
                <a:lnTo>
                  <a:pt x="1503" y="822"/>
                </a:lnTo>
                <a:lnTo>
                  <a:pt x="823" y="104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B4F837E9-6C34-43DB-AA64-6D3496D9F7A0}"/>
              </a:ext>
            </a:extLst>
          </p:cNvPr>
          <p:cNvSpPr/>
          <p:nvPr/>
        </p:nvSpPr>
        <p:spPr>
          <a:xfrm>
            <a:off x="1790700" y="3541713"/>
            <a:ext cx="2844800" cy="1866900"/>
          </a:xfrm>
          <a:custGeom>
            <a:avLst/>
            <a:gdLst>
              <a:gd name="connsiteX0" fmla="*/ 12700 w 2844800"/>
              <a:gd name="connsiteY0" fmla="*/ 0 h 1866900"/>
              <a:gd name="connsiteX1" fmla="*/ 0 w 2844800"/>
              <a:gd name="connsiteY1" fmla="*/ 584200 h 1866900"/>
              <a:gd name="connsiteX2" fmla="*/ 101600 w 2844800"/>
              <a:gd name="connsiteY2" fmla="*/ 1054100 h 1866900"/>
              <a:gd name="connsiteX3" fmla="*/ 406400 w 2844800"/>
              <a:gd name="connsiteY3" fmla="*/ 1244600 h 1866900"/>
              <a:gd name="connsiteX4" fmla="*/ 723900 w 2844800"/>
              <a:gd name="connsiteY4" fmla="*/ 1600200 h 1866900"/>
              <a:gd name="connsiteX5" fmla="*/ 1168400 w 2844800"/>
              <a:gd name="connsiteY5" fmla="*/ 1816100 h 1866900"/>
              <a:gd name="connsiteX6" fmla="*/ 1295400 w 2844800"/>
              <a:gd name="connsiteY6" fmla="*/ 1866900 h 1866900"/>
              <a:gd name="connsiteX7" fmla="*/ 2832100 w 2844800"/>
              <a:gd name="connsiteY7" fmla="*/ 1854200 h 1866900"/>
              <a:gd name="connsiteX8" fmla="*/ 2844800 w 2844800"/>
              <a:gd name="connsiteY8" fmla="*/ 25400 h 1866900"/>
              <a:gd name="connsiteX9" fmla="*/ 12700 w 2844800"/>
              <a:gd name="connsiteY9" fmla="*/ 0 h 1866900"/>
              <a:gd name="connsiteX0" fmla="*/ 12700 w 2844800"/>
              <a:gd name="connsiteY0" fmla="*/ 0 h 1866900"/>
              <a:gd name="connsiteX1" fmla="*/ 0 w 2844800"/>
              <a:gd name="connsiteY1" fmla="*/ 584200 h 1866900"/>
              <a:gd name="connsiteX2" fmla="*/ 101600 w 2844800"/>
              <a:gd name="connsiteY2" fmla="*/ 1054100 h 1866900"/>
              <a:gd name="connsiteX3" fmla="*/ 723900 w 2844800"/>
              <a:gd name="connsiteY3" fmla="*/ 1600200 h 1866900"/>
              <a:gd name="connsiteX4" fmla="*/ 1168400 w 2844800"/>
              <a:gd name="connsiteY4" fmla="*/ 1816100 h 1866900"/>
              <a:gd name="connsiteX5" fmla="*/ 1295400 w 2844800"/>
              <a:gd name="connsiteY5" fmla="*/ 1866900 h 1866900"/>
              <a:gd name="connsiteX6" fmla="*/ 2832100 w 2844800"/>
              <a:gd name="connsiteY6" fmla="*/ 1854200 h 1866900"/>
              <a:gd name="connsiteX7" fmla="*/ 2844800 w 2844800"/>
              <a:gd name="connsiteY7" fmla="*/ 25400 h 1866900"/>
              <a:gd name="connsiteX8" fmla="*/ 12700 w 2844800"/>
              <a:gd name="connsiteY8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1866900">
                <a:moveTo>
                  <a:pt x="12700" y="0"/>
                </a:moveTo>
                <a:lnTo>
                  <a:pt x="0" y="584200"/>
                </a:lnTo>
                <a:lnTo>
                  <a:pt x="101600" y="1054100"/>
                </a:lnTo>
                <a:lnTo>
                  <a:pt x="723900" y="1600200"/>
                </a:lnTo>
                <a:lnTo>
                  <a:pt x="1168400" y="1816100"/>
                </a:lnTo>
                <a:lnTo>
                  <a:pt x="1295400" y="1866900"/>
                </a:lnTo>
                <a:lnTo>
                  <a:pt x="2832100" y="1854200"/>
                </a:lnTo>
                <a:cubicBezTo>
                  <a:pt x="2836333" y="1244600"/>
                  <a:pt x="2840567" y="635000"/>
                  <a:pt x="2844800" y="25400"/>
                </a:cubicBezTo>
                <a:lnTo>
                  <a:pt x="12700" y="0"/>
                </a:lnTo>
                <a:close/>
              </a:path>
            </a:pathLst>
          </a:cu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22533" name="Titel 1">
            <a:extLst>
              <a:ext uri="{FF2B5EF4-FFF2-40B4-BE49-F238E27FC236}">
                <a16:creationId xmlns:a16="http://schemas.microsoft.com/office/drawing/2014/main" id="{7720681E-7456-4189-B4F2-F41B1E94D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Convex and concave PF: precise definition</a:t>
            </a:r>
            <a:endParaRPr lang="de-DE" altLang="en-US"/>
          </a:p>
        </p:txBody>
      </p:sp>
      <p:pic>
        <p:nvPicPr>
          <p:cNvPr id="22534" name="Grafik 13" descr="txp_fig">
            <a:extLst>
              <a:ext uri="{FF2B5EF4-FFF2-40B4-BE49-F238E27FC236}">
                <a16:creationId xmlns:a16="http://schemas.microsoft.com/office/drawing/2014/main" id="{9DD5E393-0295-4DBD-8BAE-52460B4B6E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14563"/>
            <a:ext cx="710565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Freeform 105">
            <a:extLst>
              <a:ext uri="{FF2B5EF4-FFF2-40B4-BE49-F238E27FC236}">
                <a16:creationId xmlns:a16="http://schemas.microsoft.com/office/drawing/2014/main" id="{ED0933F3-C2F1-4EDC-82F5-CD5E22A7E770}"/>
              </a:ext>
            </a:extLst>
          </p:cNvPr>
          <p:cNvSpPr>
            <a:spLocks/>
          </p:cNvSpPr>
          <p:nvPr/>
        </p:nvSpPr>
        <p:spPr bwMode="auto">
          <a:xfrm>
            <a:off x="5805488" y="3748088"/>
            <a:ext cx="2565400" cy="1665287"/>
          </a:xfrm>
          <a:custGeom>
            <a:avLst/>
            <a:gdLst>
              <a:gd name="T0" fmla="*/ 2147483647 w 1616"/>
              <a:gd name="T1" fmla="*/ 2147483647 h 1049"/>
              <a:gd name="T2" fmla="*/ 2147483647 w 1616"/>
              <a:gd name="T3" fmla="*/ 2147483647 h 1049"/>
              <a:gd name="T4" fmla="*/ 2147483647 w 1616"/>
              <a:gd name="T5" fmla="*/ 2147483647 h 1049"/>
              <a:gd name="T6" fmla="*/ 0 w 1616"/>
              <a:gd name="T7" fmla="*/ 2147483647 h 1049"/>
              <a:gd name="T8" fmla="*/ 2147483647 w 1616"/>
              <a:gd name="T9" fmla="*/ 0 h 1049"/>
              <a:gd name="T10" fmla="*/ 2147483647 w 1616"/>
              <a:gd name="T11" fmla="*/ 2147483647 h 1049"/>
              <a:gd name="T12" fmla="*/ 2147483647 w 1616"/>
              <a:gd name="T13" fmla="*/ 2147483647 h 1049"/>
              <a:gd name="T14" fmla="*/ 2147483647 w 1616"/>
              <a:gd name="T15" fmla="*/ 2147483647 h 1049"/>
              <a:gd name="T16" fmla="*/ 2147483647 w 1616"/>
              <a:gd name="T17" fmla="*/ 2147483647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16"/>
              <a:gd name="T28" fmla="*/ 0 h 1049"/>
              <a:gd name="T29" fmla="*/ 1616 w 1616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16" h="1049">
                <a:moveTo>
                  <a:pt x="879" y="993"/>
                </a:moveTo>
                <a:lnTo>
                  <a:pt x="737" y="624"/>
                </a:lnTo>
                <a:lnTo>
                  <a:pt x="368" y="256"/>
                </a:lnTo>
                <a:lnTo>
                  <a:pt x="0" y="170"/>
                </a:lnTo>
                <a:lnTo>
                  <a:pt x="482" y="0"/>
                </a:lnTo>
                <a:lnTo>
                  <a:pt x="1276" y="29"/>
                </a:lnTo>
                <a:lnTo>
                  <a:pt x="1616" y="397"/>
                </a:lnTo>
                <a:lnTo>
                  <a:pt x="1531" y="823"/>
                </a:lnTo>
                <a:lnTo>
                  <a:pt x="907" y="1049"/>
                </a:lnTo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536" name="Line 17">
            <a:extLst>
              <a:ext uri="{FF2B5EF4-FFF2-40B4-BE49-F238E27FC236}">
                <a16:creationId xmlns:a16="http://schemas.microsoft.com/office/drawing/2014/main" id="{2AF005C2-5B1E-49AB-BDAB-01B0346887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4125" y="3524250"/>
            <a:ext cx="6350" cy="2122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18">
            <a:extLst>
              <a:ext uri="{FF2B5EF4-FFF2-40B4-BE49-F238E27FC236}">
                <a16:creationId xmlns:a16="http://schemas.microsoft.com/office/drawing/2014/main" id="{49AC3D80-2A7A-4929-B28E-4AB44F601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4125" y="5646738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38" name="Grafik 27" descr="txp_fig">
            <a:extLst>
              <a:ext uri="{FF2B5EF4-FFF2-40B4-BE49-F238E27FC236}">
                <a16:creationId xmlns:a16="http://schemas.microsoft.com/office/drawing/2014/main" id="{2263B4E5-6DC7-4945-AE6D-EADADD81E6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501775"/>
            <a:ext cx="71072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9" name="Line 28">
            <a:extLst>
              <a:ext uri="{FF2B5EF4-FFF2-40B4-BE49-F238E27FC236}">
                <a16:creationId xmlns:a16="http://schemas.microsoft.com/office/drawing/2014/main" id="{3469A31D-F1F3-40F5-B66A-102618662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663" y="5099050"/>
            <a:ext cx="558800" cy="279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40" name="Picture 68" descr="txp_fig">
            <a:extLst>
              <a:ext uri="{FF2B5EF4-FFF2-40B4-BE49-F238E27FC236}">
                <a16:creationId xmlns:a16="http://schemas.microsoft.com/office/drawing/2014/main" id="{886114A3-8A08-489E-9D07-6FDDEA25307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4468813"/>
            <a:ext cx="198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Grafik 27" descr="txp_fig">
            <a:extLst>
              <a:ext uri="{FF2B5EF4-FFF2-40B4-BE49-F238E27FC236}">
                <a16:creationId xmlns:a16="http://schemas.microsoft.com/office/drawing/2014/main" id="{E304DDA1-07F8-42F3-8F4C-AD9339AFE8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873625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91" descr="txp_fig">
            <a:extLst>
              <a:ext uri="{FF2B5EF4-FFF2-40B4-BE49-F238E27FC236}">
                <a16:creationId xmlns:a16="http://schemas.microsoft.com/office/drawing/2014/main" id="{DC57C87D-C5E7-4E6B-9F86-B8EBB1465DB1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3163888"/>
            <a:ext cx="25796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Line 96">
            <a:extLst>
              <a:ext uri="{FF2B5EF4-FFF2-40B4-BE49-F238E27FC236}">
                <a16:creationId xmlns:a16="http://schemas.microsoft.com/office/drawing/2014/main" id="{269CF102-E6FF-4602-8834-4950461029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49875" y="3568700"/>
            <a:ext cx="6350" cy="2122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4" name="Line 97">
            <a:extLst>
              <a:ext uri="{FF2B5EF4-FFF2-40B4-BE49-F238E27FC236}">
                <a16:creationId xmlns:a16="http://schemas.microsoft.com/office/drawing/2014/main" id="{63822044-E81D-4C04-918F-78BDDC99F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875" y="5691188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45" name="Picture 102" descr="txp_fig">
            <a:extLst>
              <a:ext uri="{FF2B5EF4-FFF2-40B4-BE49-F238E27FC236}">
                <a16:creationId xmlns:a16="http://schemas.microsoft.com/office/drawing/2014/main" id="{C0D97C70-60F7-4A7F-8A70-0170D670C369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38" y="4289425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Grafik 28" descr="txp_fig">
            <a:extLst>
              <a:ext uri="{FF2B5EF4-FFF2-40B4-BE49-F238E27FC236}">
                <a16:creationId xmlns:a16="http://schemas.microsoft.com/office/drawing/2014/main" id="{AFA45742-9C9E-4566-852D-5FCEF4D99E0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4733925"/>
            <a:ext cx="3508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7" name="Picture 107" descr="txp_fig">
            <a:extLst>
              <a:ext uri="{FF2B5EF4-FFF2-40B4-BE49-F238E27FC236}">
                <a16:creationId xmlns:a16="http://schemas.microsoft.com/office/drawing/2014/main" id="{0B20C432-0FE4-4CA6-AC4A-44731590EA44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3208338"/>
            <a:ext cx="27320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8" name="Line 100">
            <a:extLst>
              <a:ext uri="{FF2B5EF4-FFF2-40B4-BE49-F238E27FC236}">
                <a16:creationId xmlns:a16="http://schemas.microsoft.com/office/drawing/2014/main" id="{F32DE659-7124-4849-87D4-3C85D5F3828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814344" y="4976019"/>
            <a:ext cx="641350" cy="2428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Line 101">
            <a:extLst>
              <a:ext uri="{FF2B5EF4-FFF2-40B4-BE49-F238E27FC236}">
                <a16:creationId xmlns:a16="http://schemas.microsoft.com/office/drawing/2014/main" id="{6A931F13-B706-42C9-AB54-D33C0FB1BC5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359525" y="4160838"/>
            <a:ext cx="439738" cy="3984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Line 99">
            <a:extLst>
              <a:ext uri="{FF2B5EF4-FFF2-40B4-BE49-F238E27FC236}">
                <a16:creationId xmlns:a16="http://schemas.microsoft.com/office/drawing/2014/main" id="{119123A2-8E15-4366-A6BD-4338C2E8BB5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772275" y="4537075"/>
            <a:ext cx="244475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98">
            <a:extLst>
              <a:ext uri="{FF2B5EF4-FFF2-40B4-BE49-F238E27FC236}">
                <a16:creationId xmlns:a16="http://schemas.microsoft.com/office/drawing/2014/main" id="{A3C6AB6C-BD47-48BD-8E19-6CCC715621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032500" y="3792538"/>
            <a:ext cx="115887" cy="5794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Line 43">
            <a:extLst>
              <a:ext uri="{FF2B5EF4-FFF2-40B4-BE49-F238E27FC236}">
                <a16:creationId xmlns:a16="http://schemas.microsoft.com/office/drawing/2014/main" id="{9539C649-1F62-4EB8-8B75-43FFF9694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2613" y="4476750"/>
            <a:ext cx="427037" cy="4619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3" name="Line 27">
            <a:extLst>
              <a:ext uri="{FF2B5EF4-FFF2-40B4-BE49-F238E27FC236}">
                <a16:creationId xmlns:a16="http://schemas.microsoft.com/office/drawing/2014/main" id="{AB25E354-8525-4254-AD02-0DDFB6281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650" y="4938713"/>
            <a:ext cx="227013" cy="1682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Line 26">
            <a:extLst>
              <a:ext uri="{FF2B5EF4-FFF2-40B4-BE49-F238E27FC236}">
                <a16:creationId xmlns:a16="http://schemas.microsoft.com/office/drawing/2014/main" id="{0A07E503-212A-4400-858D-53D046C22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125" y="3960813"/>
            <a:ext cx="90488" cy="5159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D6130-DDDE-45B4-A972-754E283AA654}"/>
              </a:ext>
            </a:extLst>
          </p:cNvPr>
          <p:cNvSpPr txBox="1"/>
          <p:nvPr/>
        </p:nvSpPr>
        <p:spPr>
          <a:xfrm>
            <a:off x="386535" y="6084295"/>
            <a:ext cx="7255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convex: monotonically decreasing, slope is increasing</a:t>
            </a:r>
          </a:p>
          <a:p>
            <a:r>
              <a:rPr lang="en-US" dirty="0"/>
              <a:t>… concave:  “                   “                           is decreasing (gets more negative)</a:t>
            </a:r>
          </a:p>
        </p:txBody>
      </p:sp>
    </p:spTree>
  </p:cSld>
  <p:clrMapOvr>
    <a:masterClrMapping/>
  </p:clrMapOvr>
  <p:transition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51" name="Freeform 119">
            <a:extLst>
              <a:ext uri="{FF2B5EF4-FFF2-40B4-BE49-F238E27FC236}">
                <a16:creationId xmlns:a16="http://schemas.microsoft.com/office/drawing/2014/main" id="{73734FF1-CAF2-4927-B445-D83D8B83278D}"/>
              </a:ext>
            </a:extLst>
          </p:cNvPr>
          <p:cNvSpPr>
            <a:spLocks/>
          </p:cNvSpPr>
          <p:nvPr/>
        </p:nvSpPr>
        <p:spPr bwMode="auto">
          <a:xfrm>
            <a:off x="5514975" y="4068763"/>
            <a:ext cx="2341562" cy="1935162"/>
          </a:xfrm>
          <a:custGeom>
            <a:avLst/>
            <a:gdLst>
              <a:gd name="T0" fmla="*/ 0 w 1475"/>
              <a:gd name="T1" fmla="*/ 340 h 1219"/>
              <a:gd name="T2" fmla="*/ 369 w 1475"/>
              <a:gd name="T3" fmla="*/ 397 h 1219"/>
              <a:gd name="T4" fmla="*/ 709 w 1475"/>
              <a:gd name="T5" fmla="*/ 198 h 1219"/>
              <a:gd name="T6" fmla="*/ 851 w 1475"/>
              <a:gd name="T7" fmla="*/ 425 h 1219"/>
              <a:gd name="T8" fmla="*/ 596 w 1475"/>
              <a:gd name="T9" fmla="*/ 680 h 1219"/>
              <a:gd name="T10" fmla="*/ 766 w 1475"/>
              <a:gd name="T11" fmla="*/ 822 h 1219"/>
              <a:gd name="T12" fmla="*/ 936 w 1475"/>
              <a:gd name="T13" fmla="*/ 1219 h 1219"/>
              <a:gd name="T14" fmla="*/ 1475 w 1475"/>
              <a:gd name="T15" fmla="*/ 1020 h 1219"/>
              <a:gd name="T16" fmla="*/ 1475 w 1475"/>
              <a:gd name="T17" fmla="*/ 510 h 1219"/>
              <a:gd name="T18" fmla="*/ 1304 w 1475"/>
              <a:gd name="T19" fmla="*/ 85 h 1219"/>
              <a:gd name="T20" fmla="*/ 1021 w 1475"/>
              <a:gd name="T21" fmla="*/ 0 h 1219"/>
              <a:gd name="T22" fmla="*/ 227 w 1475"/>
              <a:gd name="T23" fmla="*/ 113 h 1219"/>
              <a:gd name="T24" fmla="*/ 0 w 1475"/>
              <a:gd name="T25" fmla="*/ 340 h 121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75"/>
              <a:gd name="T40" fmla="*/ 0 h 1219"/>
              <a:gd name="T41" fmla="*/ 1475 w 1475"/>
              <a:gd name="T42" fmla="*/ 1219 h 121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75" h="1219">
                <a:moveTo>
                  <a:pt x="0" y="340"/>
                </a:moveTo>
                <a:lnTo>
                  <a:pt x="369" y="397"/>
                </a:lnTo>
                <a:lnTo>
                  <a:pt x="709" y="198"/>
                </a:lnTo>
                <a:lnTo>
                  <a:pt x="851" y="425"/>
                </a:lnTo>
                <a:lnTo>
                  <a:pt x="596" y="680"/>
                </a:lnTo>
                <a:lnTo>
                  <a:pt x="766" y="822"/>
                </a:lnTo>
                <a:lnTo>
                  <a:pt x="936" y="1219"/>
                </a:lnTo>
                <a:lnTo>
                  <a:pt x="1475" y="1020"/>
                </a:lnTo>
                <a:lnTo>
                  <a:pt x="1475" y="510"/>
                </a:lnTo>
                <a:lnTo>
                  <a:pt x="1304" y="85"/>
                </a:lnTo>
                <a:lnTo>
                  <a:pt x="1021" y="0"/>
                </a:lnTo>
                <a:lnTo>
                  <a:pt x="227" y="113"/>
                </a:lnTo>
                <a:lnTo>
                  <a:pt x="0" y="34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7737" name="Freeform 105">
            <a:extLst>
              <a:ext uri="{FF2B5EF4-FFF2-40B4-BE49-F238E27FC236}">
                <a16:creationId xmlns:a16="http://schemas.microsoft.com/office/drawing/2014/main" id="{861EE79D-B1C7-4A7E-8786-896CF74464DF}"/>
              </a:ext>
            </a:extLst>
          </p:cNvPr>
          <p:cNvSpPr>
            <a:spLocks/>
          </p:cNvSpPr>
          <p:nvPr/>
        </p:nvSpPr>
        <p:spPr bwMode="auto">
          <a:xfrm>
            <a:off x="5337175" y="1673225"/>
            <a:ext cx="2565400" cy="1665288"/>
          </a:xfrm>
          <a:custGeom>
            <a:avLst/>
            <a:gdLst>
              <a:gd name="T0" fmla="*/ 879 w 1616"/>
              <a:gd name="T1" fmla="*/ 993 h 1049"/>
              <a:gd name="T2" fmla="*/ 737 w 1616"/>
              <a:gd name="T3" fmla="*/ 624 h 1049"/>
              <a:gd name="T4" fmla="*/ 368 w 1616"/>
              <a:gd name="T5" fmla="*/ 256 h 1049"/>
              <a:gd name="T6" fmla="*/ 0 w 1616"/>
              <a:gd name="T7" fmla="*/ 170 h 1049"/>
              <a:gd name="T8" fmla="*/ 482 w 1616"/>
              <a:gd name="T9" fmla="*/ 0 h 1049"/>
              <a:gd name="T10" fmla="*/ 1276 w 1616"/>
              <a:gd name="T11" fmla="*/ 29 h 1049"/>
              <a:gd name="T12" fmla="*/ 1616 w 1616"/>
              <a:gd name="T13" fmla="*/ 397 h 1049"/>
              <a:gd name="T14" fmla="*/ 1531 w 1616"/>
              <a:gd name="T15" fmla="*/ 823 h 1049"/>
              <a:gd name="T16" fmla="*/ 907 w 1616"/>
              <a:gd name="T17" fmla="*/ 1049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16"/>
              <a:gd name="T28" fmla="*/ 0 h 1049"/>
              <a:gd name="T29" fmla="*/ 1616 w 1616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16" h="1049">
                <a:moveTo>
                  <a:pt x="879" y="993"/>
                </a:moveTo>
                <a:lnTo>
                  <a:pt x="737" y="624"/>
                </a:lnTo>
                <a:lnTo>
                  <a:pt x="368" y="256"/>
                </a:lnTo>
                <a:lnTo>
                  <a:pt x="0" y="170"/>
                </a:lnTo>
                <a:lnTo>
                  <a:pt x="482" y="0"/>
                </a:lnTo>
                <a:lnTo>
                  <a:pt x="1276" y="29"/>
                </a:lnTo>
                <a:lnTo>
                  <a:pt x="1616" y="397"/>
                </a:lnTo>
                <a:lnTo>
                  <a:pt x="1531" y="823"/>
                </a:lnTo>
                <a:lnTo>
                  <a:pt x="907" y="1049"/>
                </a:lnTo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7721" name="Freeform 89">
            <a:extLst>
              <a:ext uri="{FF2B5EF4-FFF2-40B4-BE49-F238E27FC236}">
                <a16:creationId xmlns:a16="http://schemas.microsoft.com/office/drawing/2014/main" id="{08EC3724-E42B-47B7-BBA6-51BD52516E9C}"/>
              </a:ext>
            </a:extLst>
          </p:cNvPr>
          <p:cNvSpPr>
            <a:spLocks/>
          </p:cNvSpPr>
          <p:nvPr/>
        </p:nvSpPr>
        <p:spPr bwMode="auto">
          <a:xfrm>
            <a:off x="1285875" y="1628775"/>
            <a:ext cx="2520950" cy="1665288"/>
          </a:xfrm>
          <a:custGeom>
            <a:avLst/>
            <a:gdLst>
              <a:gd name="T0" fmla="*/ 823 w 1588"/>
              <a:gd name="T1" fmla="*/ 1049 h 1049"/>
              <a:gd name="T2" fmla="*/ 454 w 1588"/>
              <a:gd name="T3" fmla="*/ 851 h 1049"/>
              <a:gd name="T4" fmla="*/ 57 w 1588"/>
              <a:gd name="T5" fmla="*/ 510 h 1049"/>
              <a:gd name="T6" fmla="*/ 0 w 1588"/>
              <a:gd name="T7" fmla="*/ 170 h 1049"/>
              <a:gd name="T8" fmla="*/ 454 w 1588"/>
              <a:gd name="T9" fmla="*/ 0 h 1049"/>
              <a:gd name="T10" fmla="*/ 1220 w 1588"/>
              <a:gd name="T11" fmla="*/ 28 h 1049"/>
              <a:gd name="T12" fmla="*/ 1588 w 1588"/>
              <a:gd name="T13" fmla="*/ 397 h 1049"/>
              <a:gd name="T14" fmla="*/ 1503 w 1588"/>
              <a:gd name="T15" fmla="*/ 822 h 1049"/>
              <a:gd name="T16" fmla="*/ 823 w 1588"/>
              <a:gd name="T17" fmla="*/ 1049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049"/>
              <a:gd name="T29" fmla="*/ 1588 w 1588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049">
                <a:moveTo>
                  <a:pt x="823" y="1049"/>
                </a:moveTo>
                <a:lnTo>
                  <a:pt x="454" y="851"/>
                </a:lnTo>
                <a:lnTo>
                  <a:pt x="57" y="510"/>
                </a:lnTo>
                <a:lnTo>
                  <a:pt x="0" y="170"/>
                </a:lnTo>
                <a:lnTo>
                  <a:pt x="454" y="0"/>
                </a:lnTo>
                <a:lnTo>
                  <a:pt x="1220" y="28"/>
                </a:lnTo>
                <a:lnTo>
                  <a:pt x="1588" y="397"/>
                </a:lnTo>
                <a:lnTo>
                  <a:pt x="1503" y="822"/>
                </a:lnTo>
                <a:lnTo>
                  <a:pt x="823" y="1049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0C14BC3B-0EE2-41F5-821D-FE6CBB5E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" y="-1682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Different shapes of Pareto fronts</a:t>
            </a:r>
          </a:p>
        </p:txBody>
      </p:sp>
      <p:sp>
        <p:nvSpPr>
          <p:cNvPr id="197649" name="Line 17">
            <a:extLst>
              <a:ext uri="{FF2B5EF4-FFF2-40B4-BE49-F238E27FC236}">
                <a16:creationId xmlns:a16="http://schemas.microsoft.com/office/drawing/2014/main" id="{F9879E66-711E-4C1E-97B6-9AEFB18282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813" y="1449388"/>
            <a:ext cx="6350" cy="2122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50" name="Line 18">
            <a:extLst>
              <a:ext uri="{FF2B5EF4-FFF2-40B4-BE49-F238E27FC236}">
                <a16:creationId xmlns:a16="http://schemas.microsoft.com/office/drawing/2014/main" id="{D61C4B55-0AEE-4F0E-B1AA-50C5A3C39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3" y="3571875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58" name="Line 26">
            <a:extLst>
              <a:ext uri="{FF2B5EF4-FFF2-40B4-BE49-F238E27FC236}">
                <a16:creationId xmlns:a16="http://schemas.microsoft.com/office/drawing/2014/main" id="{39CAFE0D-ED01-435C-A339-A90F6EB1C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813" y="1885950"/>
            <a:ext cx="90487" cy="5159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59" name="Line 27">
            <a:extLst>
              <a:ext uri="{FF2B5EF4-FFF2-40B4-BE49-F238E27FC236}">
                <a16:creationId xmlns:a16="http://schemas.microsoft.com/office/drawing/2014/main" id="{FA0804B6-D6B2-40B0-8D51-98856F2DE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1338" y="2863850"/>
            <a:ext cx="227012" cy="1682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60" name="Line 28">
            <a:extLst>
              <a:ext uri="{FF2B5EF4-FFF2-40B4-BE49-F238E27FC236}">
                <a16:creationId xmlns:a16="http://schemas.microsoft.com/office/drawing/2014/main" id="{D7C55197-C688-4C9E-93D8-316F022C0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3024188"/>
            <a:ext cx="558800" cy="279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75" name="Line 43">
            <a:extLst>
              <a:ext uri="{FF2B5EF4-FFF2-40B4-BE49-F238E27FC236}">
                <a16:creationId xmlns:a16="http://schemas.microsoft.com/office/drawing/2014/main" id="{C8CBC25C-08D4-4391-B40B-7BB901D1E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4300" y="2401888"/>
            <a:ext cx="427038" cy="4619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7700" name="Picture 68" descr="txp_fig">
            <a:extLst>
              <a:ext uri="{FF2B5EF4-FFF2-40B4-BE49-F238E27FC236}">
                <a16:creationId xmlns:a16="http://schemas.microsoft.com/office/drawing/2014/main" id="{CA834504-AC92-46D4-B44A-D271588576D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2393950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05" name="Line 73">
            <a:extLst>
              <a:ext uri="{FF2B5EF4-FFF2-40B4-BE49-F238E27FC236}">
                <a16:creationId xmlns:a16="http://schemas.microsoft.com/office/drawing/2014/main" id="{CBE99CA1-E777-41D5-9078-F5CBCF05C8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163" y="4059238"/>
            <a:ext cx="0" cy="2339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06" name="Line 74">
            <a:extLst>
              <a:ext uri="{FF2B5EF4-FFF2-40B4-BE49-F238E27FC236}">
                <a16:creationId xmlns:a16="http://schemas.microsoft.com/office/drawing/2014/main" id="{12889A25-62DB-446D-B908-A023FE0B2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3" y="6399213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07" name="Freeform 75">
            <a:extLst>
              <a:ext uri="{FF2B5EF4-FFF2-40B4-BE49-F238E27FC236}">
                <a16:creationId xmlns:a16="http://schemas.microsoft.com/office/drawing/2014/main" id="{84A10686-AF18-4A69-8D9A-9285CC2066CD}"/>
              </a:ext>
            </a:extLst>
          </p:cNvPr>
          <p:cNvSpPr>
            <a:spLocks/>
          </p:cNvSpPr>
          <p:nvPr/>
        </p:nvSpPr>
        <p:spPr bwMode="auto">
          <a:xfrm>
            <a:off x="1287463" y="4284663"/>
            <a:ext cx="2700337" cy="1844675"/>
          </a:xfrm>
          <a:custGeom>
            <a:avLst/>
            <a:gdLst>
              <a:gd name="T0" fmla="*/ 0 w 1701"/>
              <a:gd name="T1" fmla="*/ 283 h 1162"/>
              <a:gd name="T2" fmla="*/ 57 w 1701"/>
              <a:gd name="T3" fmla="*/ 595 h 1162"/>
              <a:gd name="T4" fmla="*/ 482 w 1701"/>
              <a:gd name="T5" fmla="*/ 709 h 1162"/>
              <a:gd name="T6" fmla="*/ 482 w 1701"/>
              <a:gd name="T7" fmla="*/ 964 h 1162"/>
              <a:gd name="T8" fmla="*/ 851 w 1701"/>
              <a:gd name="T9" fmla="*/ 1162 h 1162"/>
              <a:gd name="T10" fmla="*/ 1645 w 1701"/>
              <a:gd name="T11" fmla="*/ 992 h 1162"/>
              <a:gd name="T12" fmla="*/ 1701 w 1701"/>
              <a:gd name="T13" fmla="*/ 227 h 1162"/>
              <a:gd name="T14" fmla="*/ 1191 w 1701"/>
              <a:gd name="T15" fmla="*/ 0 h 1162"/>
              <a:gd name="T16" fmla="*/ 0 w 1701"/>
              <a:gd name="T17" fmla="*/ 283 h 11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01"/>
              <a:gd name="T28" fmla="*/ 0 h 1162"/>
              <a:gd name="T29" fmla="*/ 1701 w 1701"/>
              <a:gd name="T30" fmla="*/ 1162 h 116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01" h="1162">
                <a:moveTo>
                  <a:pt x="0" y="283"/>
                </a:moveTo>
                <a:lnTo>
                  <a:pt x="57" y="595"/>
                </a:lnTo>
                <a:lnTo>
                  <a:pt x="482" y="709"/>
                </a:lnTo>
                <a:lnTo>
                  <a:pt x="482" y="964"/>
                </a:lnTo>
                <a:lnTo>
                  <a:pt x="851" y="1162"/>
                </a:lnTo>
                <a:lnTo>
                  <a:pt x="1645" y="992"/>
                </a:lnTo>
                <a:lnTo>
                  <a:pt x="1701" y="227"/>
                </a:lnTo>
                <a:lnTo>
                  <a:pt x="1191" y="0"/>
                </a:lnTo>
                <a:lnTo>
                  <a:pt x="0" y="28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7708" name="Line 76">
            <a:extLst>
              <a:ext uri="{FF2B5EF4-FFF2-40B4-BE49-F238E27FC236}">
                <a16:creationId xmlns:a16="http://schemas.microsoft.com/office/drawing/2014/main" id="{D5BC5487-E42B-4FC1-B779-68BA2A607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0163" y="4713288"/>
            <a:ext cx="90487" cy="5159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09" name="Line 77">
            <a:extLst>
              <a:ext uri="{FF2B5EF4-FFF2-40B4-BE49-F238E27FC236}">
                <a16:creationId xmlns:a16="http://schemas.microsoft.com/office/drawing/2014/main" id="{2969DFEE-5F30-4D12-B3B8-95DB0B243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600" y="5408613"/>
            <a:ext cx="30163" cy="450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10" name="Line 78">
            <a:extLst>
              <a:ext uri="{FF2B5EF4-FFF2-40B4-BE49-F238E27FC236}">
                <a16:creationId xmlns:a16="http://schemas.microsoft.com/office/drawing/2014/main" id="{9107172D-BD81-420D-9EF0-9E4D2FF54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846763"/>
            <a:ext cx="558800" cy="292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17" name="Line 85">
            <a:extLst>
              <a:ext uri="{FF2B5EF4-FFF2-40B4-BE49-F238E27FC236}">
                <a16:creationId xmlns:a16="http://schemas.microsoft.com/office/drawing/2014/main" id="{366D3283-3479-4C6C-9C2F-463DF8141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0650" y="5229225"/>
            <a:ext cx="660400" cy="203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7718" name="Picture 86" descr="txp_fig">
            <a:extLst>
              <a:ext uri="{FF2B5EF4-FFF2-40B4-BE49-F238E27FC236}">
                <a16:creationId xmlns:a16="http://schemas.microsoft.com/office/drawing/2014/main" id="{E4F8DED3-A26C-454D-86A4-791BD081FD9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5241925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23" name="Picture 91" descr="txp_fig">
            <a:extLst>
              <a:ext uri="{FF2B5EF4-FFF2-40B4-BE49-F238E27FC236}">
                <a16:creationId xmlns:a16="http://schemas.microsoft.com/office/drawing/2014/main" id="{ECF4DD32-03A1-4EF8-8FCE-BCBC55588B7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974725"/>
            <a:ext cx="25812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28" name="Line 96">
            <a:extLst>
              <a:ext uri="{FF2B5EF4-FFF2-40B4-BE49-F238E27FC236}">
                <a16:creationId xmlns:a16="http://schemas.microsoft.com/office/drawing/2014/main" id="{64080A2B-408A-41C4-85B7-1C68FB95B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81563" y="1493838"/>
            <a:ext cx="6350" cy="2122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29" name="Line 97">
            <a:extLst>
              <a:ext uri="{FF2B5EF4-FFF2-40B4-BE49-F238E27FC236}">
                <a16:creationId xmlns:a16="http://schemas.microsoft.com/office/drawing/2014/main" id="{84DB7869-8E53-44D0-A36F-04963A874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563" y="3616325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0" name="Line 98">
            <a:extLst>
              <a:ext uri="{FF2B5EF4-FFF2-40B4-BE49-F238E27FC236}">
                <a16:creationId xmlns:a16="http://schemas.microsoft.com/office/drawing/2014/main" id="{6D56C672-B0AF-4295-914B-30F8B55521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64188" y="1717675"/>
            <a:ext cx="115888" cy="5794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1" name="Line 99">
            <a:extLst>
              <a:ext uri="{FF2B5EF4-FFF2-40B4-BE49-F238E27FC236}">
                <a16:creationId xmlns:a16="http://schemas.microsoft.com/office/drawing/2014/main" id="{92CCD5CF-8D8C-48F0-9B6B-EA525ED81218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303963" y="2462213"/>
            <a:ext cx="244475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2" name="Line 100">
            <a:extLst>
              <a:ext uri="{FF2B5EF4-FFF2-40B4-BE49-F238E27FC236}">
                <a16:creationId xmlns:a16="http://schemas.microsoft.com/office/drawing/2014/main" id="{01753E6D-1A94-4F04-826D-9E1FDFBD345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346032" y="2901156"/>
            <a:ext cx="641350" cy="2428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3" name="Line 101">
            <a:extLst>
              <a:ext uri="{FF2B5EF4-FFF2-40B4-BE49-F238E27FC236}">
                <a16:creationId xmlns:a16="http://schemas.microsoft.com/office/drawing/2014/main" id="{5A0E62FC-BBAB-472F-AB57-255F78AC0883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891213" y="2085975"/>
            <a:ext cx="439737" cy="3984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7" name="Grafik 46" descr="txp_fig">
            <a:extLst>
              <a:ext uri="{FF2B5EF4-FFF2-40B4-BE49-F238E27FC236}">
                <a16:creationId xmlns:a16="http://schemas.microsoft.com/office/drawing/2014/main" id="{93A0B527-8C32-40FD-9620-41143F376C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743325"/>
            <a:ext cx="49752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34" name="Picture 102" descr="txp_fig">
            <a:extLst>
              <a:ext uri="{FF2B5EF4-FFF2-40B4-BE49-F238E27FC236}">
                <a16:creationId xmlns:a16="http://schemas.microsoft.com/office/drawing/2014/main" id="{6CD3375D-4E3B-4308-BFBF-11DA24180CE4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2214563"/>
            <a:ext cx="198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39" name="Picture 107" descr="txp_fig">
            <a:extLst>
              <a:ext uri="{FF2B5EF4-FFF2-40B4-BE49-F238E27FC236}">
                <a16:creationId xmlns:a16="http://schemas.microsoft.com/office/drawing/2014/main" id="{EA496417-88E2-49A7-8B3F-C641A84AD5E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974725"/>
            <a:ext cx="27320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41" name="Line 109">
            <a:extLst>
              <a:ext uri="{FF2B5EF4-FFF2-40B4-BE49-F238E27FC236}">
                <a16:creationId xmlns:a16="http://schemas.microsoft.com/office/drawing/2014/main" id="{9C9BB4D3-A468-48C9-A9A4-326BD1749D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7300" y="4141788"/>
            <a:ext cx="6350" cy="2122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2" name="Line 110">
            <a:extLst>
              <a:ext uri="{FF2B5EF4-FFF2-40B4-BE49-F238E27FC236}">
                <a16:creationId xmlns:a16="http://schemas.microsoft.com/office/drawing/2014/main" id="{F55E84F7-2528-44D7-9B8E-6F2EBBC99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6264275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3" name="Line 111">
            <a:extLst>
              <a:ext uri="{FF2B5EF4-FFF2-40B4-BE49-F238E27FC236}">
                <a16:creationId xmlns:a16="http://schemas.microsoft.com/office/drawing/2014/main" id="{55F50B0B-42DF-4B69-986E-53CAC547514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49925" y="4365625"/>
            <a:ext cx="115888" cy="5794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4" name="Line 112">
            <a:extLst>
              <a:ext uri="{FF2B5EF4-FFF2-40B4-BE49-F238E27FC236}">
                <a16:creationId xmlns:a16="http://schemas.microsoft.com/office/drawing/2014/main" id="{08C5EDCD-7D5E-404F-BBB5-2A9DB0A39CB7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89700" y="5110163"/>
            <a:ext cx="244475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5" name="Line 113">
            <a:extLst>
              <a:ext uri="{FF2B5EF4-FFF2-40B4-BE49-F238E27FC236}">
                <a16:creationId xmlns:a16="http://schemas.microsoft.com/office/drawing/2014/main" id="{C3628645-B2F7-4716-9495-CC01AF86A94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4469" y="5536406"/>
            <a:ext cx="654050" cy="2809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7747" name="Picture 115" descr="txp_fig">
            <a:extLst>
              <a:ext uri="{FF2B5EF4-FFF2-40B4-BE49-F238E27FC236}">
                <a16:creationId xmlns:a16="http://schemas.microsoft.com/office/drawing/2014/main" id="{8D7C218C-8A2E-4B37-A738-349EA86DA0A5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4862513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53" name="Picture 121" descr="txp_fig">
            <a:extLst>
              <a:ext uri="{FF2B5EF4-FFF2-40B4-BE49-F238E27FC236}">
                <a16:creationId xmlns:a16="http://schemas.microsoft.com/office/drawing/2014/main" id="{8A44D8CA-849A-4FB4-946E-D02A4E3D5E5F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743325"/>
            <a:ext cx="33877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54" name="Line 122">
            <a:extLst>
              <a:ext uri="{FF2B5EF4-FFF2-40B4-BE49-F238E27FC236}">
                <a16:creationId xmlns:a16="http://schemas.microsoft.com/office/drawing/2014/main" id="{0C316AA6-B102-4070-A501-B530C04C6A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7588" y="4141788"/>
            <a:ext cx="0" cy="5715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55" name="Line 123">
            <a:extLst>
              <a:ext uri="{FF2B5EF4-FFF2-40B4-BE49-F238E27FC236}">
                <a16:creationId xmlns:a16="http://schemas.microsoft.com/office/drawing/2014/main" id="{17FBB8DF-83C5-445A-9A5C-118A6C692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7588" y="47132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56" name="Line 124">
            <a:extLst>
              <a:ext uri="{FF2B5EF4-FFF2-40B4-BE49-F238E27FC236}">
                <a16:creationId xmlns:a16="http://schemas.microsoft.com/office/drawing/2014/main" id="{F3C4B532-1F20-4E5F-9D86-345E3E7C9E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7475" y="4141788"/>
            <a:ext cx="0" cy="990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57" name="Line 125">
            <a:extLst>
              <a:ext uri="{FF2B5EF4-FFF2-40B4-BE49-F238E27FC236}">
                <a16:creationId xmlns:a16="http://schemas.microsoft.com/office/drawing/2014/main" id="{566CA21B-40A8-4D11-8CB2-B1ED32B4F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7475" y="5132388"/>
            <a:ext cx="544513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9" name="Grafik 48" descr="txp_fig">
            <a:extLst>
              <a:ext uri="{FF2B5EF4-FFF2-40B4-BE49-F238E27FC236}">
                <a16:creationId xmlns:a16="http://schemas.microsoft.com/office/drawing/2014/main" id="{4D99EE41-507D-4378-BCA6-245A9484810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63" y="3228975"/>
            <a:ext cx="1116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rafik 50" descr="txp_fig">
            <a:extLst>
              <a:ext uri="{FF2B5EF4-FFF2-40B4-BE49-F238E27FC236}">
                <a16:creationId xmlns:a16="http://schemas.microsoft.com/office/drawing/2014/main" id="{6FCA0521-4A86-4A0E-B1E4-F5217126AF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362075"/>
            <a:ext cx="1114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6" name="Grafik 27" descr="txp_fig">
            <a:extLst>
              <a:ext uri="{FF2B5EF4-FFF2-40B4-BE49-F238E27FC236}">
                <a16:creationId xmlns:a16="http://schemas.microsoft.com/office/drawing/2014/main" id="{4EED1B7E-D0C7-49FC-9A23-F5B84DE67F6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803525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7" name="Grafik 27" descr="txp_fig">
            <a:extLst>
              <a:ext uri="{FF2B5EF4-FFF2-40B4-BE49-F238E27FC236}">
                <a16:creationId xmlns:a16="http://schemas.microsoft.com/office/drawing/2014/main" id="{9CAFC9F0-C267-4E4F-9281-0B7D2ED4980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5618163"/>
            <a:ext cx="3508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8" name="Grafik 27" descr="txp_fig">
            <a:extLst>
              <a:ext uri="{FF2B5EF4-FFF2-40B4-BE49-F238E27FC236}">
                <a16:creationId xmlns:a16="http://schemas.microsoft.com/office/drawing/2014/main" id="{14289B28-252C-443C-AC7D-65A4DDBCE84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775325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9" name="Grafik 27" descr="txp_fig">
            <a:extLst>
              <a:ext uri="{FF2B5EF4-FFF2-40B4-BE49-F238E27FC236}">
                <a16:creationId xmlns:a16="http://schemas.microsoft.com/office/drawing/2014/main" id="{B175C890-8F04-4D4B-B51C-0210652282D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2614613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37C72A1-0F0A-4754-A60B-73F8A4FCE0F2}"/>
              </a:ext>
            </a:extLst>
          </p:cNvPr>
          <p:cNvSpPr/>
          <p:nvPr/>
        </p:nvSpPr>
        <p:spPr>
          <a:xfrm>
            <a:off x="1256573" y="1926336"/>
            <a:ext cx="1419571" cy="1389888"/>
          </a:xfrm>
          <a:custGeom>
            <a:avLst/>
            <a:gdLst>
              <a:gd name="connsiteX0" fmla="*/ 5299 w 1419571"/>
              <a:gd name="connsiteY0" fmla="*/ 0 h 1389888"/>
              <a:gd name="connsiteX1" fmla="*/ 17491 w 1419571"/>
              <a:gd name="connsiteY1" fmla="*/ 268224 h 1389888"/>
              <a:gd name="connsiteX2" fmla="*/ 29683 w 1419571"/>
              <a:gd name="connsiteY2" fmla="*/ 298704 h 1389888"/>
              <a:gd name="connsiteX3" fmla="*/ 47971 w 1419571"/>
              <a:gd name="connsiteY3" fmla="*/ 371856 h 1389888"/>
              <a:gd name="connsiteX4" fmla="*/ 60163 w 1419571"/>
              <a:gd name="connsiteY4" fmla="*/ 451104 h 1389888"/>
              <a:gd name="connsiteX5" fmla="*/ 84547 w 1419571"/>
              <a:gd name="connsiteY5" fmla="*/ 512064 h 1389888"/>
              <a:gd name="connsiteX6" fmla="*/ 96739 w 1419571"/>
              <a:gd name="connsiteY6" fmla="*/ 682752 h 1389888"/>
              <a:gd name="connsiteX7" fmla="*/ 108931 w 1419571"/>
              <a:gd name="connsiteY7" fmla="*/ 737616 h 1389888"/>
              <a:gd name="connsiteX8" fmla="*/ 121123 w 1419571"/>
              <a:gd name="connsiteY8" fmla="*/ 786384 h 1389888"/>
              <a:gd name="connsiteX9" fmla="*/ 139411 w 1419571"/>
              <a:gd name="connsiteY9" fmla="*/ 810768 h 1389888"/>
              <a:gd name="connsiteX10" fmla="*/ 175987 w 1419571"/>
              <a:gd name="connsiteY10" fmla="*/ 841248 h 1389888"/>
              <a:gd name="connsiteX11" fmla="*/ 212563 w 1419571"/>
              <a:gd name="connsiteY11" fmla="*/ 877824 h 1389888"/>
              <a:gd name="connsiteX12" fmla="*/ 230851 w 1419571"/>
              <a:gd name="connsiteY12" fmla="*/ 896112 h 1389888"/>
              <a:gd name="connsiteX13" fmla="*/ 255235 w 1419571"/>
              <a:gd name="connsiteY13" fmla="*/ 938784 h 1389888"/>
              <a:gd name="connsiteX14" fmla="*/ 285715 w 1419571"/>
              <a:gd name="connsiteY14" fmla="*/ 957072 h 1389888"/>
              <a:gd name="connsiteX15" fmla="*/ 340579 w 1419571"/>
              <a:gd name="connsiteY15" fmla="*/ 1011936 h 1389888"/>
              <a:gd name="connsiteX16" fmla="*/ 371059 w 1419571"/>
              <a:gd name="connsiteY16" fmla="*/ 1024128 h 1389888"/>
              <a:gd name="connsiteX17" fmla="*/ 407635 w 1419571"/>
              <a:gd name="connsiteY17" fmla="*/ 1054608 h 1389888"/>
              <a:gd name="connsiteX18" fmla="*/ 517363 w 1419571"/>
              <a:gd name="connsiteY18" fmla="*/ 1103376 h 1389888"/>
              <a:gd name="connsiteX19" fmla="*/ 572227 w 1419571"/>
              <a:gd name="connsiteY19" fmla="*/ 1127760 h 1389888"/>
              <a:gd name="connsiteX20" fmla="*/ 596611 w 1419571"/>
              <a:gd name="connsiteY20" fmla="*/ 1139952 h 1389888"/>
              <a:gd name="connsiteX21" fmla="*/ 633187 w 1419571"/>
              <a:gd name="connsiteY21" fmla="*/ 1146048 h 1389888"/>
              <a:gd name="connsiteX22" fmla="*/ 761203 w 1419571"/>
              <a:gd name="connsiteY22" fmla="*/ 1176528 h 1389888"/>
              <a:gd name="connsiteX23" fmla="*/ 834355 w 1419571"/>
              <a:gd name="connsiteY23" fmla="*/ 1200912 h 1389888"/>
              <a:gd name="connsiteX24" fmla="*/ 877027 w 1419571"/>
              <a:gd name="connsiteY24" fmla="*/ 1213104 h 1389888"/>
              <a:gd name="connsiteX25" fmla="*/ 968467 w 1419571"/>
              <a:gd name="connsiteY25" fmla="*/ 1249680 h 1389888"/>
              <a:gd name="connsiteX26" fmla="*/ 986755 w 1419571"/>
              <a:gd name="connsiteY26" fmla="*/ 1255776 h 1389888"/>
              <a:gd name="connsiteX27" fmla="*/ 1017235 w 1419571"/>
              <a:gd name="connsiteY27" fmla="*/ 1280160 h 1389888"/>
              <a:gd name="connsiteX28" fmla="*/ 1041619 w 1419571"/>
              <a:gd name="connsiteY28" fmla="*/ 1286256 h 1389888"/>
              <a:gd name="connsiteX29" fmla="*/ 1066003 w 1419571"/>
              <a:gd name="connsiteY29" fmla="*/ 1298448 h 1389888"/>
              <a:gd name="connsiteX30" fmla="*/ 1096483 w 1419571"/>
              <a:gd name="connsiteY30" fmla="*/ 1304544 h 1389888"/>
              <a:gd name="connsiteX31" fmla="*/ 1133059 w 1419571"/>
              <a:gd name="connsiteY31" fmla="*/ 1316736 h 1389888"/>
              <a:gd name="connsiteX32" fmla="*/ 1157443 w 1419571"/>
              <a:gd name="connsiteY32" fmla="*/ 1322832 h 1389888"/>
              <a:gd name="connsiteX33" fmla="*/ 1230595 w 1419571"/>
              <a:gd name="connsiteY33" fmla="*/ 1347216 h 1389888"/>
              <a:gd name="connsiteX34" fmla="*/ 1261075 w 1419571"/>
              <a:gd name="connsiteY34" fmla="*/ 1359408 h 1389888"/>
              <a:gd name="connsiteX35" fmla="*/ 1279363 w 1419571"/>
              <a:gd name="connsiteY35" fmla="*/ 1371600 h 1389888"/>
              <a:gd name="connsiteX36" fmla="*/ 1352515 w 1419571"/>
              <a:gd name="connsiteY36" fmla="*/ 1383792 h 1389888"/>
              <a:gd name="connsiteX37" fmla="*/ 1419571 w 1419571"/>
              <a:gd name="connsiteY37" fmla="*/ 1389888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9571" h="1389888">
                <a:moveTo>
                  <a:pt x="5299" y="0"/>
                </a:moveTo>
                <a:cubicBezTo>
                  <a:pt x="9363" y="89408"/>
                  <a:pt x="-15749" y="185125"/>
                  <a:pt x="17491" y="268224"/>
                </a:cubicBezTo>
                <a:cubicBezTo>
                  <a:pt x="21555" y="278384"/>
                  <a:pt x="26595" y="288206"/>
                  <a:pt x="29683" y="298704"/>
                </a:cubicBezTo>
                <a:cubicBezTo>
                  <a:pt x="36775" y="322817"/>
                  <a:pt x="41875" y="347472"/>
                  <a:pt x="47971" y="371856"/>
                </a:cubicBezTo>
                <a:cubicBezTo>
                  <a:pt x="52550" y="417644"/>
                  <a:pt x="48288" y="420228"/>
                  <a:pt x="60163" y="451104"/>
                </a:cubicBezTo>
                <a:cubicBezTo>
                  <a:pt x="68019" y="471531"/>
                  <a:pt x="84547" y="512064"/>
                  <a:pt x="84547" y="512064"/>
                </a:cubicBezTo>
                <a:cubicBezTo>
                  <a:pt x="88611" y="568960"/>
                  <a:pt x="85552" y="626819"/>
                  <a:pt x="96739" y="682752"/>
                </a:cubicBezTo>
                <a:cubicBezTo>
                  <a:pt x="115125" y="774681"/>
                  <a:pt x="91713" y="660135"/>
                  <a:pt x="108931" y="737616"/>
                </a:cubicBezTo>
                <a:cubicBezTo>
                  <a:pt x="110755" y="745825"/>
                  <a:pt x="115181" y="775986"/>
                  <a:pt x="121123" y="786384"/>
                </a:cubicBezTo>
                <a:cubicBezTo>
                  <a:pt x="126164" y="795205"/>
                  <a:pt x="132227" y="803584"/>
                  <a:pt x="139411" y="810768"/>
                </a:cubicBezTo>
                <a:cubicBezTo>
                  <a:pt x="150633" y="821990"/>
                  <a:pt x="164288" y="830524"/>
                  <a:pt x="175987" y="841248"/>
                </a:cubicBezTo>
                <a:cubicBezTo>
                  <a:pt x="188697" y="852899"/>
                  <a:pt x="200371" y="865632"/>
                  <a:pt x="212563" y="877824"/>
                </a:cubicBezTo>
                <a:cubicBezTo>
                  <a:pt x="218659" y="883920"/>
                  <a:pt x="226996" y="888401"/>
                  <a:pt x="230851" y="896112"/>
                </a:cubicBezTo>
                <a:cubicBezTo>
                  <a:pt x="234296" y="903003"/>
                  <a:pt x="247696" y="932322"/>
                  <a:pt x="255235" y="938784"/>
                </a:cubicBezTo>
                <a:cubicBezTo>
                  <a:pt x="264231" y="946495"/>
                  <a:pt x="275555" y="950976"/>
                  <a:pt x="285715" y="957072"/>
                </a:cubicBezTo>
                <a:cubicBezTo>
                  <a:pt x="305722" y="982081"/>
                  <a:pt x="312444" y="995055"/>
                  <a:pt x="340579" y="1011936"/>
                </a:cubicBezTo>
                <a:cubicBezTo>
                  <a:pt x="349962" y="1017566"/>
                  <a:pt x="360899" y="1020064"/>
                  <a:pt x="371059" y="1024128"/>
                </a:cubicBezTo>
                <a:cubicBezTo>
                  <a:pt x="383251" y="1034288"/>
                  <a:pt x="394093" y="1046332"/>
                  <a:pt x="407635" y="1054608"/>
                </a:cubicBezTo>
                <a:cubicBezTo>
                  <a:pt x="489558" y="1104672"/>
                  <a:pt x="456208" y="1078914"/>
                  <a:pt x="517363" y="1103376"/>
                </a:cubicBezTo>
                <a:cubicBezTo>
                  <a:pt x="535944" y="1110809"/>
                  <a:pt x="554056" y="1119373"/>
                  <a:pt x="572227" y="1127760"/>
                </a:cubicBezTo>
                <a:cubicBezTo>
                  <a:pt x="580478" y="1131568"/>
                  <a:pt x="587907" y="1137341"/>
                  <a:pt x="596611" y="1139952"/>
                </a:cubicBezTo>
                <a:cubicBezTo>
                  <a:pt x="608450" y="1143504"/>
                  <a:pt x="621026" y="1143837"/>
                  <a:pt x="633187" y="1146048"/>
                </a:cubicBezTo>
                <a:cubicBezTo>
                  <a:pt x="670633" y="1152856"/>
                  <a:pt x="737373" y="1168585"/>
                  <a:pt x="761203" y="1176528"/>
                </a:cubicBezTo>
                <a:cubicBezTo>
                  <a:pt x="785587" y="1184656"/>
                  <a:pt x="809641" y="1193851"/>
                  <a:pt x="834355" y="1200912"/>
                </a:cubicBezTo>
                <a:cubicBezTo>
                  <a:pt x="848579" y="1204976"/>
                  <a:pt x="863124" y="1208049"/>
                  <a:pt x="877027" y="1213104"/>
                </a:cubicBezTo>
                <a:cubicBezTo>
                  <a:pt x="907879" y="1224323"/>
                  <a:pt x="937871" y="1237782"/>
                  <a:pt x="968467" y="1249680"/>
                </a:cubicBezTo>
                <a:cubicBezTo>
                  <a:pt x="974456" y="1252009"/>
                  <a:pt x="980659" y="1253744"/>
                  <a:pt x="986755" y="1255776"/>
                </a:cubicBezTo>
                <a:cubicBezTo>
                  <a:pt x="996915" y="1263904"/>
                  <a:pt x="1005861" y="1273841"/>
                  <a:pt x="1017235" y="1280160"/>
                </a:cubicBezTo>
                <a:cubicBezTo>
                  <a:pt x="1024559" y="1284229"/>
                  <a:pt x="1033774" y="1283314"/>
                  <a:pt x="1041619" y="1286256"/>
                </a:cubicBezTo>
                <a:cubicBezTo>
                  <a:pt x="1050128" y="1289447"/>
                  <a:pt x="1057382" y="1295574"/>
                  <a:pt x="1066003" y="1298448"/>
                </a:cubicBezTo>
                <a:cubicBezTo>
                  <a:pt x="1075833" y="1301725"/>
                  <a:pt x="1086487" y="1301818"/>
                  <a:pt x="1096483" y="1304544"/>
                </a:cubicBezTo>
                <a:cubicBezTo>
                  <a:pt x="1108882" y="1307925"/>
                  <a:pt x="1120749" y="1313043"/>
                  <a:pt x="1133059" y="1316736"/>
                </a:cubicBezTo>
                <a:cubicBezTo>
                  <a:pt x="1141084" y="1319143"/>
                  <a:pt x="1149664" y="1319720"/>
                  <a:pt x="1157443" y="1322832"/>
                </a:cubicBezTo>
                <a:cubicBezTo>
                  <a:pt x="1225488" y="1350050"/>
                  <a:pt x="1162063" y="1335794"/>
                  <a:pt x="1230595" y="1347216"/>
                </a:cubicBezTo>
                <a:cubicBezTo>
                  <a:pt x="1240755" y="1351280"/>
                  <a:pt x="1251288" y="1354514"/>
                  <a:pt x="1261075" y="1359408"/>
                </a:cubicBezTo>
                <a:cubicBezTo>
                  <a:pt x="1267628" y="1362685"/>
                  <a:pt x="1272284" y="1369712"/>
                  <a:pt x="1279363" y="1371600"/>
                </a:cubicBezTo>
                <a:cubicBezTo>
                  <a:pt x="1303249" y="1377970"/>
                  <a:pt x="1328002" y="1380595"/>
                  <a:pt x="1352515" y="1383792"/>
                </a:cubicBezTo>
                <a:cubicBezTo>
                  <a:pt x="1374771" y="1386695"/>
                  <a:pt x="1419571" y="1389888"/>
                  <a:pt x="1419571" y="13898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E11C09-6322-414D-80ED-4C90C42BCB58}"/>
              </a:ext>
            </a:extLst>
          </p:cNvPr>
          <p:cNvSpPr/>
          <p:nvPr/>
        </p:nvSpPr>
        <p:spPr>
          <a:xfrm>
            <a:off x="5346192" y="1926510"/>
            <a:ext cx="1444752" cy="1377522"/>
          </a:xfrm>
          <a:custGeom>
            <a:avLst/>
            <a:gdLst>
              <a:gd name="connsiteX0" fmla="*/ 0 w 1444752"/>
              <a:gd name="connsiteY0" fmla="*/ 12018 h 1377522"/>
              <a:gd name="connsiteX1" fmla="*/ 280416 w 1444752"/>
              <a:gd name="connsiteY1" fmla="*/ 12018 h 1377522"/>
              <a:gd name="connsiteX2" fmla="*/ 390144 w 1444752"/>
              <a:gd name="connsiteY2" fmla="*/ 18114 h 1377522"/>
              <a:gd name="connsiteX3" fmla="*/ 566928 w 1444752"/>
              <a:gd name="connsiteY3" fmla="*/ 30306 h 1377522"/>
              <a:gd name="connsiteX4" fmla="*/ 633984 w 1444752"/>
              <a:gd name="connsiteY4" fmla="*/ 36402 h 1377522"/>
              <a:gd name="connsiteX5" fmla="*/ 792480 w 1444752"/>
              <a:gd name="connsiteY5" fmla="*/ 72978 h 1377522"/>
              <a:gd name="connsiteX6" fmla="*/ 890016 w 1444752"/>
              <a:gd name="connsiteY6" fmla="*/ 97362 h 1377522"/>
              <a:gd name="connsiteX7" fmla="*/ 969264 w 1444752"/>
              <a:gd name="connsiteY7" fmla="*/ 133938 h 1377522"/>
              <a:gd name="connsiteX8" fmla="*/ 999744 w 1444752"/>
              <a:gd name="connsiteY8" fmla="*/ 146130 h 1377522"/>
              <a:gd name="connsiteX9" fmla="*/ 1030224 w 1444752"/>
              <a:gd name="connsiteY9" fmla="*/ 164418 h 1377522"/>
              <a:gd name="connsiteX10" fmla="*/ 1060704 w 1444752"/>
              <a:gd name="connsiteY10" fmla="*/ 176610 h 1377522"/>
              <a:gd name="connsiteX11" fmla="*/ 1115568 w 1444752"/>
              <a:gd name="connsiteY11" fmla="*/ 200994 h 1377522"/>
              <a:gd name="connsiteX12" fmla="*/ 1146048 w 1444752"/>
              <a:gd name="connsiteY12" fmla="*/ 207090 h 1377522"/>
              <a:gd name="connsiteX13" fmla="*/ 1182624 w 1444752"/>
              <a:gd name="connsiteY13" fmla="*/ 219282 h 1377522"/>
              <a:gd name="connsiteX14" fmla="*/ 1255776 w 1444752"/>
              <a:gd name="connsiteY14" fmla="*/ 249762 h 1377522"/>
              <a:gd name="connsiteX15" fmla="*/ 1280160 w 1444752"/>
              <a:gd name="connsiteY15" fmla="*/ 268050 h 1377522"/>
              <a:gd name="connsiteX16" fmla="*/ 1310640 w 1444752"/>
              <a:gd name="connsiteY16" fmla="*/ 322914 h 1377522"/>
              <a:gd name="connsiteX17" fmla="*/ 1322832 w 1444752"/>
              <a:gd name="connsiteY17" fmla="*/ 396066 h 1377522"/>
              <a:gd name="connsiteX18" fmla="*/ 1341120 w 1444752"/>
              <a:gd name="connsiteY18" fmla="*/ 444834 h 1377522"/>
              <a:gd name="connsiteX19" fmla="*/ 1353312 w 1444752"/>
              <a:gd name="connsiteY19" fmla="*/ 481410 h 1377522"/>
              <a:gd name="connsiteX20" fmla="*/ 1359408 w 1444752"/>
              <a:gd name="connsiteY20" fmla="*/ 524082 h 1377522"/>
              <a:gd name="connsiteX21" fmla="*/ 1389888 w 1444752"/>
              <a:gd name="connsiteY21" fmla="*/ 597234 h 1377522"/>
              <a:gd name="connsiteX22" fmla="*/ 1402080 w 1444752"/>
              <a:gd name="connsiteY22" fmla="*/ 627714 h 1377522"/>
              <a:gd name="connsiteX23" fmla="*/ 1408176 w 1444752"/>
              <a:gd name="connsiteY23" fmla="*/ 841074 h 1377522"/>
              <a:gd name="connsiteX24" fmla="*/ 1420368 w 1444752"/>
              <a:gd name="connsiteY24" fmla="*/ 962994 h 1377522"/>
              <a:gd name="connsiteX25" fmla="*/ 1426464 w 1444752"/>
              <a:gd name="connsiteY25" fmla="*/ 1023954 h 1377522"/>
              <a:gd name="connsiteX26" fmla="*/ 1414272 w 1444752"/>
              <a:gd name="connsiteY26" fmla="*/ 1145874 h 1377522"/>
              <a:gd name="connsiteX27" fmla="*/ 1426464 w 1444752"/>
              <a:gd name="connsiteY27" fmla="*/ 1316562 h 1377522"/>
              <a:gd name="connsiteX28" fmla="*/ 1432560 w 1444752"/>
              <a:gd name="connsiteY28" fmla="*/ 1334850 h 1377522"/>
              <a:gd name="connsiteX29" fmla="*/ 1444752 w 1444752"/>
              <a:gd name="connsiteY29" fmla="*/ 1377522 h 137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44752" h="1377522">
                <a:moveTo>
                  <a:pt x="0" y="12018"/>
                </a:moveTo>
                <a:cubicBezTo>
                  <a:pt x="110883" y="-10159"/>
                  <a:pt x="30703" y="3553"/>
                  <a:pt x="280416" y="12018"/>
                </a:cubicBezTo>
                <a:cubicBezTo>
                  <a:pt x="317027" y="13259"/>
                  <a:pt x="353568" y="16082"/>
                  <a:pt x="390144" y="18114"/>
                </a:cubicBezTo>
                <a:cubicBezTo>
                  <a:pt x="478599" y="32857"/>
                  <a:pt x="392664" y="20055"/>
                  <a:pt x="566928" y="30306"/>
                </a:cubicBezTo>
                <a:cubicBezTo>
                  <a:pt x="589333" y="31624"/>
                  <a:pt x="611632" y="34370"/>
                  <a:pt x="633984" y="36402"/>
                </a:cubicBezTo>
                <a:cubicBezTo>
                  <a:pt x="767895" y="69880"/>
                  <a:pt x="714583" y="59995"/>
                  <a:pt x="792480" y="72978"/>
                </a:cubicBezTo>
                <a:cubicBezTo>
                  <a:pt x="948046" y="131315"/>
                  <a:pt x="737719" y="56749"/>
                  <a:pt x="890016" y="97362"/>
                </a:cubicBezTo>
                <a:cubicBezTo>
                  <a:pt x="911496" y="103090"/>
                  <a:pt x="948549" y="124522"/>
                  <a:pt x="969264" y="133938"/>
                </a:cubicBezTo>
                <a:cubicBezTo>
                  <a:pt x="979226" y="138466"/>
                  <a:pt x="989957" y="141236"/>
                  <a:pt x="999744" y="146130"/>
                </a:cubicBezTo>
                <a:cubicBezTo>
                  <a:pt x="1010342" y="151429"/>
                  <a:pt x="1019626" y="159119"/>
                  <a:pt x="1030224" y="164418"/>
                </a:cubicBezTo>
                <a:cubicBezTo>
                  <a:pt x="1040011" y="169312"/>
                  <a:pt x="1050646" y="172299"/>
                  <a:pt x="1060704" y="176610"/>
                </a:cubicBezTo>
                <a:cubicBezTo>
                  <a:pt x="1079099" y="184493"/>
                  <a:pt x="1096721" y="194263"/>
                  <a:pt x="1115568" y="200994"/>
                </a:cubicBezTo>
                <a:cubicBezTo>
                  <a:pt x="1125326" y="204479"/>
                  <a:pt x="1136052" y="204364"/>
                  <a:pt x="1146048" y="207090"/>
                </a:cubicBezTo>
                <a:cubicBezTo>
                  <a:pt x="1158447" y="210471"/>
                  <a:pt x="1170156" y="216165"/>
                  <a:pt x="1182624" y="219282"/>
                </a:cubicBezTo>
                <a:cubicBezTo>
                  <a:pt x="1218156" y="228165"/>
                  <a:pt x="1213580" y="225148"/>
                  <a:pt x="1255776" y="249762"/>
                </a:cubicBezTo>
                <a:cubicBezTo>
                  <a:pt x="1264552" y="254881"/>
                  <a:pt x="1272976" y="260866"/>
                  <a:pt x="1280160" y="268050"/>
                </a:cubicBezTo>
                <a:cubicBezTo>
                  <a:pt x="1299491" y="287381"/>
                  <a:pt x="1300623" y="297872"/>
                  <a:pt x="1310640" y="322914"/>
                </a:cubicBezTo>
                <a:cubicBezTo>
                  <a:pt x="1314704" y="347298"/>
                  <a:pt x="1317984" y="371826"/>
                  <a:pt x="1322832" y="396066"/>
                </a:cubicBezTo>
                <a:cubicBezTo>
                  <a:pt x="1324845" y="406131"/>
                  <a:pt x="1339387" y="440069"/>
                  <a:pt x="1341120" y="444834"/>
                </a:cubicBezTo>
                <a:cubicBezTo>
                  <a:pt x="1345512" y="456912"/>
                  <a:pt x="1349248" y="469218"/>
                  <a:pt x="1353312" y="481410"/>
                </a:cubicBezTo>
                <a:cubicBezTo>
                  <a:pt x="1355344" y="495634"/>
                  <a:pt x="1356177" y="510082"/>
                  <a:pt x="1359408" y="524082"/>
                </a:cubicBezTo>
                <a:cubicBezTo>
                  <a:pt x="1367721" y="560105"/>
                  <a:pt x="1374539" y="563466"/>
                  <a:pt x="1389888" y="597234"/>
                </a:cubicBezTo>
                <a:cubicBezTo>
                  <a:pt x="1394416" y="607196"/>
                  <a:pt x="1398016" y="617554"/>
                  <a:pt x="1402080" y="627714"/>
                </a:cubicBezTo>
                <a:cubicBezTo>
                  <a:pt x="1404112" y="698834"/>
                  <a:pt x="1405214" y="769987"/>
                  <a:pt x="1408176" y="841074"/>
                </a:cubicBezTo>
                <a:cubicBezTo>
                  <a:pt x="1412022" y="933381"/>
                  <a:pt x="1412343" y="894781"/>
                  <a:pt x="1420368" y="962994"/>
                </a:cubicBezTo>
                <a:cubicBezTo>
                  <a:pt x="1422754" y="983275"/>
                  <a:pt x="1424432" y="1003634"/>
                  <a:pt x="1426464" y="1023954"/>
                </a:cubicBezTo>
                <a:cubicBezTo>
                  <a:pt x="1421013" y="1062112"/>
                  <a:pt x="1413372" y="1108984"/>
                  <a:pt x="1414272" y="1145874"/>
                </a:cubicBezTo>
                <a:cubicBezTo>
                  <a:pt x="1415663" y="1202898"/>
                  <a:pt x="1420970" y="1259786"/>
                  <a:pt x="1426464" y="1316562"/>
                </a:cubicBezTo>
                <a:cubicBezTo>
                  <a:pt x="1427083" y="1322958"/>
                  <a:pt x="1430795" y="1328671"/>
                  <a:pt x="1432560" y="1334850"/>
                </a:cubicBezTo>
                <a:cubicBezTo>
                  <a:pt x="1447869" y="1388431"/>
                  <a:pt x="1430136" y="1333674"/>
                  <a:pt x="1444752" y="13775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F8A38-5E98-4085-8B99-3008AAFA8C64}"/>
              </a:ext>
            </a:extLst>
          </p:cNvPr>
          <p:cNvSpPr txBox="1"/>
          <p:nvPr/>
        </p:nvSpPr>
        <p:spPr>
          <a:xfrm>
            <a:off x="7487777" y="1310161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or conflict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53A132-B2D3-4B61-B11B-5D5E1BA350B4}"/>
              </a:ext>
            </a:extLst>
          </p:cNvPr>
          <p:cNvSpPr txBox="1"/>
          <p:nvPr/>
        </p:nvSpPr>
        <p:spPr>
          <a:xfrm>
            <a:off x="2697289" y="1267996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well as … 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7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7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7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7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7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7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7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7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7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7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7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7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7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7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7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7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7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7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7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7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7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7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7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7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7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7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7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7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7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7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7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7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7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97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7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97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7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97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97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97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97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97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97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97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97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97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97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7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7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97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97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BE24A96-28F7-4847-95AB-30FBEFE47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Special points</a:t>
            </a:r>
          </a:p>
        </p:txBody>
      </p:sp>
      <p:sp>
        <p:nvSpPr>
          <p:cNvPr id="198661" name="Line 5">
            <a:extLst>
              <a:ext uri="{FF2B5EF4-FFF2-40B4-BE49-F238E27FC236}">
                <a16:creationId xmlns:a16="http://schemas.microsoft.com/office/drawing/2014/main" id="{3DDF276D-6FFA-49BD-B4E6-2E0D340759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1476375"/>
            <a:ext cx="0" cy="2339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2" name="Line 6">
            <a:extLst>
              <a:ext uri="{FF2B5EF4-FFF2-40B4-BE49-F238E27FC236}">
                <a16:creationId xmlns:a16="http://schemas.microsoft.com/office/drawing/2014/main" id="{1FE5D20F-D7F2-4C7C-8B29-484F629D9E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816350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3" name="Freeform 7">
            <a:extLst>
              <a:ext uri="{FF2B5EF4-FFF2-40B4-BE49-F238E27FC236}">
                <a16:creationId xmlns:a16="http://schemas.microsoft.com/office/drawing/2014/main" id="{EFDFABF2-A48A-4D65-9637-A4F3B6077D69}"/>
              </a:ext>
            </a:extLst>
          </p:cNvPr>
          <p:cNvSpPr>
            <a:spLocks/>
          </p:cNvSpPr>
          <p:nvPr/>
        </p:nvSpPr>
        <p:spPr bwMode="auto">
          <a:xfrm>
            <a:off x="5524500" y="1701800"/>
            <a:ext cx="2700338" cy="1844675"/>
          </a:xfrm>
          <a:custGeom>
            <a:avLst/>
            <a:gdLst>
              <a:gd name="T0" fmla="*/ 0 w 1701"/>
              <a:gd name="T1" fmla="*/ 2147483647 h 1162"/>
              <a:gd name="T2" fmla="*/ 2147483647 w 1701"/>
              <a:gd name="T3" fmla="*/ 2147483647 h 1162"/>
              <a:gd name="T4" fmla="*/ 2147483647 w 1701"/>
              <a:gd name="T5" fmla="*/ 2147483647 h 1162"/>
              <a:gd name="T6" fmla="*/ 2147483647 w 1701"/>
              <a:gd name="T7" fmla="*/ 2147483647 h 1162"/>
              <a:gd name="T8" fmla="*/ 2147483647 w 1701"/>
              <a:gd name="T9" fmla="*/ 2147483647 h 1162"/>
              <a:gd name="T10" fmla="*/ 2147483647 w 1701"/>
              <a:gd name="T11" fmla="*/ 2147483647 h 1162"/>
              <a:gd name="T12" fmla="*/ 2147483647 w 1701"/>
              <a:gd name="T13" fmla="*/ 2147483647 h 1162"/>
              <a:gd name="T14" fmla="*/ 2147483647 w 1701"/>
              <a:gd name="T15" fmla="*/ 0 h 1162"/>
              <a:gd name="T16" fmla="*/ 0 w 1701"/>
              <a:gd name="T17" fmla="*/ 2147483647 h 11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01"/>
              <a:gd name="T28" fmla="*/ 0 h 1162"/>
              <a:gd name="T29" fmla="*/ 1701 w 1701"/>
              <a:gd name="T30" fmla="*/ 1162 h 116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01" h="1162">
                <a:moveTo>
                  <a:pt x="0" y="283"/>
                </a:moveTo>
                <a:lnTo>
                  <a:pt x="57" y="595"/>
                </a:lnTo>
                <a:lnTo>
                  <a:pt x="482" y="709"/>
                </a:lnTo>
                <a:lnTo>
                  <a:pt x="482" y="964"/>
                </a:lnTo>
                <a:lnTo>
                  <a:pt x="851" y="1162"/>
                </a:lnTo>
                <a:lnTo>
                  <a:pt x="1645" y="992"/>
                </a:lnTo>
                <a:lnTo>
                  <a:pt x="1701" y="227"/>
                </a:lnTo>
                <a:lnTo>
                  <a:pt x="1191" y="0"/>
                </a:lnTo>
                <a:lnTo>
                  <a:pt x="0" y="28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8664" name="Line 8">
            <a:extLst>
              <a:ext uri="{FF2B5EF4-FFF2-40B4-BE49-F238E27FC236}">
                <a16:creationId xmlns:a16="http://schemas.microsoft.com/office/drawing/2014/main" id="{D406CE7C-05D6-4A5F-8AFF-581AC8EEF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7200" y="2130425"/>
            <a:ext cx="90488" cy="5159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5" name="Line 9">
            <a:extLst>
              <a:ext uri="{FF2B5EF4-FFF2-40B4-BE49-F238E27FC236}">
                <a16:creationId xmlns:a16="http://schemas.microsoft.com/office/drawing/2014/main" id="{F667EBF0-C22A-4949-BDE7-286394085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4275" y="2825750"/>
            <a:ext cx="17463" cy="450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6" name="Line 10">
            <a:extLst>
              <a:ext uri="{FF2B5EF4-FFF2-40B4-BE49-F238E27FC236}">
                <a16:creationId xmlns:a16="http://schemas.microsoft.com/office/drawing/2014/main" id="{06E52064-1A0F-451B-90C2-39E70D2CA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263900"/>
            <a:ext cx="558800" cy="292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7" name="Rectangle 11">
            <a:extLst>
              <a:ext uri="{FF2B5EF4-FFF2-40B4-BE49-F238E27FC236}">
                <a16:creationId xmlns:a16="http://schemas.microsoft.com/office/drawing/2014/main" id="{65B7644A-7A18-45F4-84AB-9770C7FB9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2130425"/>
            <a:ext cx="1328738" cy="141605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198668" name="Oval 12">
            <a:extLst>
              <a:ext uri="{FF2B5EF4-FFF2-40B4-BE49-F238E27FC236}">
                <a16:creationId xmlns:a16="http://schemas.microsoft.com/office/drawing/2014/main" id="{B8C8C609-25CA-4476-A04E-05C7137B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2078038"/>
            <a:ext cx="90488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198669" name="Oval 13">
            <a:extLst>
              <a:ext uri="{FF2B5EF4-FFF2-40B4-BE49-F238E27FC236}">
                <a16:creationId xmlns:a16="http://schemas.microsoft.com/office/drawing/2014/main" id="{D5CB7193-0623-4713-A7A9-52016D830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3478213"/>
            <a:ext cx="90488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198670" name="Oval 14">
            <a:extLst>
              <a:ext uri="{FF2B5EF4-FFF2-40B4-BE49-F238E27FC236}">
                <a16:creationId xmlns:a16="http://schemas.microsoft.com/office/drawing/2014/main" id="{8BE38E02-EB06-47E0-A658-E770E56E3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1663700"/>
            <a:ext cx="904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198671" name="Picture 15" descr="txp_fig">
            <a:extLst>
              <a:ext uri="{FF2B5EF4-FFF2-40B4-BE49-F238E27FC236}">
                <a16:creationId xmlns:a16="http://schemas.microsoft.com/office/drawing/2014/main" id="{34114ECA-EF8A-469C-A68B-A6A09EF848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927225"/>
            <a:ext cx="3365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72" name="Picture 16" descr="txp_fig">
            <a:extLst>
              <a:ext uri="{FF2B5EF4-FFF2-40B4-BE49-F238E27FC236}">
                <a16:creationId xmlns:a16="http://schemas.microsoft.com/office/drawing/2014/main" id="{4CEA305A-B258-4CE6-BE5D-E835FFA2E38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13" y="1501775"/>
            <a:ext cx="1682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73" name="Line 17">
            <a:extLst>
              <a:ext uri="{FF2B5EF4-FFF2-40B4-BE49-F238E27FC236}">
                <a16:creationId xmlns:a16="http://schemas.microsoft.com/office/drawing/2014/main" id="{E42036A6-2047-4EB1-94AF-6430362904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7688" y="2646363"/>
            <a:ext cx="660400" cy="203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8676" name="Picture 20" descr="txp_fig">
            <a:extLst>
              <a:ext uri="{FF2B5EF4-FFF2-40B4-BE49-F238E27FC236}">
                <a16:creationId xmlns:a16="http://schemas.microsoft.com/office/drawing/2014/main" id="{43CDAD6F-A325-4ACA-84A2-6B860EFD879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3" y="2389188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77" name="Picture 21" descr="txp_fig">
            <a:extLst>
              <a:ext uri="{FF2B5EF4-FFF2-40B4-BE49-F238E27FC236}">
                <a16:creationId xmlns:a16="http://schemas.microsoft.com/office/drawing/2014/main" id="{19EF7E01-0914-475F-AB7B-52E10C4907B0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3217863"/>
            <a:ext cx="8397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81" name="Picture 25" descr="txp_fig">
            <a:extLst>
              <a:ext uri="{FF2B5EF4-FFF2-40B4-BE49-F238E27FC236}">
                <a16:creationId xmlns:a16="http://schemas.microsoft.com/office/drawing/2014/main" id="{B89877D6-5A05-4A55-B1F3-AD201FCDC153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014788"/>
            <a:ext cx="7138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5" name="Rectangle 33">
            <a:extLst>
              <a:ext uri="{FF2B5EF4-FFF2-40B4-BE49-F238E27FC236}">
                <a16:creationId xmlns:a16="http://schemas.microsoft.com/office/drawing/2014/main" id="{AE75AB94-C891-41A6-AB34-8A4960D6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5635625"/>
            <a:ext cx="1282700" cy="1222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198691" name="Picture 35" descr="txp_fig">
            <a:extLst>
              <a:ext uri="{FF2B5EF4-FFF2-40B4-BE49-F238E27FC236}">
                <a16:creationId xmlns:a16="http://schemas.microsoft.com/office/drawing/2014/main" id="{35DC86E5-9DE5-457C-9BDE-E81580F6C9F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939925"/>
            <a:ext cx="39131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94" name="Picture 38" descr="txp_fig">
            <a:extLst>
              <a:ext uri="{FF2B5EF4-FFF2-40B4-BE49-F238E27FC236}">
                <a16:creationId xmlns:a16="http://schemas.microsoft.com/office/drawing/2014/main" id="{B278C6E8-879C-4142-B046-F44B3DAD47A3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4733925"/>
            <a:ext cx="7138987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95" name="Picture 39" descr="txp_fig">
            <a:extLst>
              <a:ext uri="{FF2B5EF4-FFF2-40B4-BE49-F238E27FC236}">
                <a16:creationId xmlns:a16="http://schemas.microsoft.com/office/drawing/2014/main" id="{73B42CFB-5543-49B6-89F1-4E8E0288461E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311400"/>
            <a:ext cx="36845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40" descr="txp_fig">
            <a:extLst>
              <a:ext uri="{FF2B5EF4-FFF2-40B4-BE49-F238E27FC236}">
                <a16:creationId xmlns:a16="http://schemas.microsoft.com/office/drawing/2014/main" id="{50BA30D3-FB57-4B23-9CB2-28B2E9960373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01775"/>
            <a:ext cx="4340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0" name="Grafik 27" descr="txp_fig">
            <a:extLst>
              <a:ext uri="{FF2B5EF4-FFF2-40B4-BE49-F238E27FC236}">
                <a16:creationId xmlns:a16="http://schemas.microsoft.com/office/drawing/2014/main" id="{C5A5781E-B4AC-4C7D-B89A-21B4B3BF44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3103563"/>
            <a:ext cx="3508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E6AD9C-F23B-4E85-BBFF-457E0BE7BC21}"/>
              </a:ext>
            </a:extLst>
          </p:cNvPr>
          <p:cNvSpPr txBox="1"/>
          <p:nvPr/>
        </p:nvSpPr>
        <p:spPr>
          <a:xfrm>
            <a:off x="8269288" y="4014788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69553-0A4A-47E5-A40A-5E7117EB34F6}"/>
              </a:ext>
            </a:extLst>
          </p:cNvPr>
          <p:cNvSpPr txBox="1"/>
          <p:nvPr/>
        </p:nvSpPr>
        <p:spPr>
          <a:xfrm>
            <a:off x="4977045" y="114300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f2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7" grpId="0" animBg="1"/>
      <p:bldP spid="198668" grpId="0" animBg="1"/>
      <p:bldP spid="198669" grpId="0" animBg="1"/>
      <p:bldP spid="19867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amssymb}&#10;\usepackage{pstcol}&#10;\begin{document}&#10;\small&#10;&#10;\end{document}&#10;"/>
  <p:tag name="TEX2PS" val="latex $(base).tex; dvips -D $(res) -E -o $(base).ps $(base).dvi"/>
  <p:tag name="EXTERNALEDITCOMMAND" val="notepad %"/>
  <p:tag name="GHOSTSCRIPTCOMMAND" val="&quot;d:\bin\gswin32c.exe&quot;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PRIVE@YUPEHEMO4BEDJKCH" val="46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Efficient point: A point $x \in \mathcal{X}$ is called efficient, iff not exists $x' \in \mathcal{X}$ with $x' \prec x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4544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      &#10;\textcolor{red}{Is $\mathbf{p}_1$ an efficient point? What about $\mathbf{p}_2$?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46"/>
  <p:tag name="PICTUREFILESIZE" val="2443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\textcolor{red}{Indicate region that is dominated by  $\hat\mathbf{p}_1$.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37"/>
  <p:tag name="PICTUREFILESIZE" val="2361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2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47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2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80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1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79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Efficient set $\mathcal{X}_E$: Set of all efficient points in $\mathcal{X}$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97"/>
  <p:tag name="PICTUREFILESIZE" val="2580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1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791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2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800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2(\mathbf{x}) = \sqrt{\sum_{i=1}^2 (x_i - \mathbf{c}^2_i)^2} \rightarrow \min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1"/>
  <p:tag name="PICTUREFILESIZE" val="1855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\textcolor{red}{Efficient set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00"/>
  <p:tag name="PICTUREFILESIZE" val="684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\textcolor{red}{What is the Pareto front?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20"/>
  <p:tag name="PICTUREFILESIZE" val="1560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\textcolor{red}{What about three dimensional\\ decision spaces?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56"/>
  <p:tag name="PICTUREFILESIZE" val="309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1(\mathbf{x}) = \sqrt{\sum_{i=1}^2 (x_i - \mathbf{c}^1_i)^2} \rightarrow \min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1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Nondominated point: A point $\mathbf{y} \in \mathcal{Y}$ is called nondominated (or Pareto optimum), &#10;iff not exists $\mathbf{y}' \in \mathcal{Y}$ with $\mathbf{y}' \prec \mathbf{y}$ 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6772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1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10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2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47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1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10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1} = \left(\begin{array}{c}1\\0\end{array}\right)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0"/>
  <p:tag name="PICTUREFILESIZE" val="780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2} = \left(\begin{array}{c}0\\1\end{array}\right)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0"/>
  <p:tag name="PICTUREFILESIZE" val="815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Important definitions in Pareto optimization are the (weakly, strictly) efficient set, Pareto front, ideal/nadir point, (feasible) decision/objective space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96"/>
  <p:tag name="PICTUREFILESIZE" val="9414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Pareto fronts can be convex or concave, connected or disconnected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7"/>
  <p:tag name="PICTUREFILESIZE" val="399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Theorems on level sets can be used to identify (globally) efficient points analytically; they are useful for reasoning about the location of the efficient set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12862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Often optima occur at the constraint boundary; In particular, for linear problems this is the case. In 2-D countour plots can be used to identify efficient solutions at the boundary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15031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Level sets can be used to visualize $\mathcal{X}_E$, $\mathcal{X}_{wE}$ and $\mathcal{X}_{sE}$&#10;for continuous spaces: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3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Nondominated set or Pareto front $\mathcal{Y}_N$: The set of all nondominated points in $\mathcal{Y}$ is called the Pareto front or nondominated set. 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7286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{=}(f(\hat\mathbf{x})) = \{\mathbf{x} \in \mathcal{X}: f(\mathbf{x}) = f(\mathbf{\hat{\mathbf{x}}})\}$ : \em Level curve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00"/>
  <p:tag name="PICTUREFILESIZE" val="2615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{\leq}(f(\hat\mathbf{x})) = \{\mathbf{x} \in \mathcal{X}: f(\mathbf{x}) \leq f(\mathbf{\hat{\mathbf{x}}})\}$ : \em Level se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76"/>
  <p:tag name="PICTUREFILESIZE" val="2531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{&lt;}(f(\hat \mathbf{x})) = \{\mathbf{x} \in \mathcal{X}: f(\mathbf{x}) &lt; f(\mathbf{\hat{\mathbf{x}}})\}$ : \em Strict level se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23"/>
  <p:tag name="PICTUREFILESIZE" val="2887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      &#10;\textcolor{red}{Draw the level set $\mathcal{L}_{\leq}(f( \mathbf{x}_0))$ for \\$f(\mathbf{x}) = |{\bf 1}-{\bf x}|^2$ $= (x_1-1)^2$ $+$ $(x_2-1)^2$ and ${\bf x}_0 = (1,0)$ in the $x_1, x_2$ plane !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6102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Level sets can be used to determine whether $\hat \mathbf{x} \in \mathcal{X}$ is (strictly, weakly) non-dominated or not.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5637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cal{L}_&lt;(f_1(\hat \mathbf{x}))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80"/>
  <p:tag name="PICTUREFILESIZE" val="1082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cal{L}_&lt;(f_2(\hat \mathbf{x}))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80"/>
  <p:tag name="PICTUREFILESIZE" val="1097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04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&#10;&#10;&#10;The weakly (strictly) efficient set $\mathcal{X}_{wE}$ ( $\mathcal{X}_{sE}$) is the set of all weakly (strictly) efficient points.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8388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23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The point $\hat{\mathbf{x}}$ cannot be nondominated! \textcolor{red}{Why ?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8"/>
  <p:tag name="PICTUREFILESIZE" val="2680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2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84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1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76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nswer: Dominating solutions are in the area where the two strict level sets intersec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7467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1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791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2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800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0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oint in $\mathbf{y} \in \mathcal{Y}$ is called weakly non-dominated, &#10;iff there is no point in $\mathbf{y}' \in \mathcal{Y}$ such that &#10;${y_1}' &lt; {y_1} \wedge \dots \wedge {y_m}' &lt; {y_m}$.&#10;\end{document} 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8966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23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2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84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1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76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\textcolor{red}{Is $\hat\mathbf{x}$ efficient?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13"/>
  <p:tag name="PICTUREFILESIZE" val="80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nswer: It is not possible to improve $f_1$ and $f_2$ at the same time relative to their values in $\hat{\mathbf{x}}$. Therefore, $\hat{\bf x}$ is efficien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9882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weakly efficient if its strict level sets do not intersect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676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efficient if its level sets intersect in level curves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213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strictly efficient if its level sets intersect in exactly one point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5102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x}$ is  efficient $\Leftrightarrow$ $\bigcap^m_{k=1} \mathcal{L}_{\leq}(f_k({\bf x})) = \bigcap_{k=1}^m \mathcal{L}_{=}(f_k({\bf x}))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10"/>
  <p:tag name="PICTUREFILESIZE" val="3204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x}$ is weakly efficient $\Leftrightarrow$ $\bigcap^m_{k=1} \mathcal{L}_{&lt;}(f_k({\bf x})) = \emptyset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356"/>
  <p:tag name="PICTUREFILESIZE" val="285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The weakly non-dominated set  $\mathcal{Y}_{wN}$ &#10;is the set of all weakly nondominated solutions in $\mathcal{Y}$.&#10;\end{document}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5430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x}$ is strictly efficient $\Leftrightarrow$ $\bigcap^m_{k=1} \mathcal{L}_{\leq}(f_k({\bf x})) = \{\mathbf{x}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376"/>
  <p:tag name="PICTUREFILESIZE" val="2861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efficient if its level sets intersect in level curves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213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Proof:\\&#10;$\hat{\mathbf{x}} \mbox{ is efficient}$\\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03"/>
  <p:tag name="PICTUREFILESIZE" val="1228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$\Leftrightarrow$ there is no $\mathbf{x} \in \mathcal{X}$ such that both $\mathbf{x} \in \cap_{k=1}^m \mathcal{L}_\leq(f(\hat \mathbf{x}))$ and $\mathbf{x} \in \mathcal{L}_{&lt;}(f_j(\hat  \mathbf{x}))$ for some $j$\\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5192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$\Leftrightarrow$ $\bigcap^m_{k=1} \mathcal{L}_{\leq}(f_k(\hat{x})) = \bigcap^m_{k=1} \mathcal{L}_{=}(f_k(\hat{x})) 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99"/>
  <p:tag name="PICTUREFILESIZE" val="2492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$\Leftrightarrow$ there is no $\mathbf{x}$ such that both $f_k(\mathbf{x}) \leq f_k(\hat{\mathbf{x}})$ for all $k = 1, \dots, m$ and $f_k(\mathbf{x}) &lt; f(\hat{\mathbf{x}})$ for at least one $k = 1, \dots, m$\\ \medskip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7"/>
  <p:tag name="PICTUREFILESIZE" val="5983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hat{\mathbf{x}}$ is  efficient $\Leftrightarrow$ $\bigcap^m_{k=1} \mathcal{L}_{\leq}(f_k(\hat{x})) = \bigcap^m_{k=1} \mathcal{L}_{=}(f_k(\hat{x})) 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09"/>
  <p:tag name="PICTUREFILESIZE" val="462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The weakly non-dominated set $\mathcal{Y}_{wN}$ is the image of $\mathcal{X}_{wE}$ under $\mathbf{f}$,\\ &#10;that is $\mathcal{Y}_{wN} = \mathbf{f}(\mathcal{X}_{wE})$ &#10;\end{document}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557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oint $x$ is strictly efficient, if it there is no other point $x'$ in $\mathcal{X}$ with &#10;$x' \preceq x$.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616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oint $x$ is weakly efficient, if it there is no other point $x'$ in $\mathcal{X}$ with &#10;$f_1(x') &lt;  f_1(x) \wedge \dots \wedge f_m(x')&lt; f_m(x)$.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860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Decision space $\mathbb{S}$, Feasible decision space $\mathcal{X}$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67"/>
  <p:tag name="PICTUREFILESIZE" val="2607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non-dominated set $\mathcal{Y}_N$ is empty, while $\mathcal{Y}_{wN}$ is not. 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8"/>
  <p:tag name="PICTUREFILESIZE" val="320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1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45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2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66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1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4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2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6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sider the closed square $\mathcal{Y} = \{\mathbf{y} \in \mathbb{R}^2 | 0 \leq y_1 \leq 1, 0 \leq y_2 \leq 1 \}$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391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sider the set $\mathcal{Y} = \{ \mathbf{y} \in \mathbb{R}^2 | 0 &lt; y_1 &lt; 1, 0 \leq y_2 \leq 1\}$: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38"/>
  <p:tag name="PICTUREFILESIZE" val="299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We have $\mathcal{Y}_N = \{0\}$ and $\mathcal{Y}_{wN} = \{\mathbf{y} \in \mathcal{Y} | y_1 = 0 \vee y_2 = 0\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2"/>
  <p:tag name="PICTUREFILESIZE" val="312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$\forall \mathbf{x}^1, \mathbf{x}^2 \in \mathcal{X}:&#10;\mathbf{x}^1 \preceq \mathbf{x}^2 :\Leftrightarrow \mathbf{f}(\mathbf{x}^1) \leq \mathbf{f}(\mathbf{x}^2) $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05"/>
  <p:tag name="PICTUREFILESIZE" val="277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$&#10;\textcolor{red}{\mathcal{Y}_{wN}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3"/>
  <p:tag name="PICTUREFILESIZE" val="37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areto front $\mathcal{Y}$ is said to be concave if $\mathcal{Y} \oplus \mathbb{R}^m_\leq$ is a convex se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5709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&#10;\begin{document}&#10;\small&#10;A Pareto front $\mathcal{Y}$ is said to be convex, if $\mathcal{Y} \oplus \mathbb{R}^m_\geq$ is a convex se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396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vex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9"/>
  <p:tag name="PICTUREFILESIZE" val="1235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96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cave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9"/>
  <p:tag name="PICTUREFILESIZE" val="127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&#10;\begin{document}&#10;\small&#10; Image of $\mathcal{X}$ under $\mathbf{f}$:\\  $\mathcal{Y} = \mathbf{f}(\mathcal{X}) = \{\mathbf{y}\in\mathbb{R}^m \ |\  \mbox{exists } x \in \mathcal{X}: \mathbf{f}(x)=\mathbf{y} \}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0"/>
  <p:tag name="PICTUREFILESIZE" val="396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vex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9"/>
  <p:tag name="PICTUREFILESIZE" val="1235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PF that is neither convex nor concave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26"/>
  <p:tag name="PICTUREFILESIZE" val="293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cave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9"/>
  <p:tag name="PICTUREFILESIZE" val="1270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Disconnected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22"/>
  <p:tag name="PICTUREFILESIZE" val="1495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1 \rightarrow \min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73"/>
  <p:tag name="PICTUREFILESIZE" val="679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2 \rightarrow \min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73"/>
  <p:tag name="PICTUREFILESIZE" val="69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Objective functions $f_1:\mathbb{S} \rightarrow \mathbb{R}, f_2: \mathbb{S} \rightarrow \mathbb{R}$, $\dots$,&#10;$f_m: \mathbb{S} \rightarrow \mathbb{R}$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290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y}^N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2"/>
  <p:tag name="PICTUREFILESIZE" val="287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overline{\mathbf{y}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78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y}^I = \underline{\mathbf{y}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5"/>
  <p:tag name="PICTUREFILESIZE" val="370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mputation of ideal point can be reduced to the solution of $m$ single-objective optimization problems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6205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Maximal point: $\overline{y}_k = \max_{\mathbf{y} \in \mathcal{Y}} y_k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56"/>
  <p:tag name="PICTUREFILESIZE" val="1909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computation of the Nadir point is a very difficult problem and no efficient method&#10;for computing $\mathbf{y}^N$ is known for $m &gt; 2$, yet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779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&#10;Pareto dominance:\\$\forall \mathbf{y}^1, \mathbf{y}^2 \in \mathbb{R}^m:$   $\mathbf{y}^1 \prec \mathbf{y}^2 \Leftrightarrow \mathbf{y}^1 \leq \mathbf{y}^2 \wedge \mathbf{y}^1 \neq \mathbf{y}^2$.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2"/>
  <p:tag name="PICTUREFILESIZE" val="4990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adir point: $y_k^N = \max_{\textcolor{blue}{\mathbf{y} \in \mathcal{Y}_{N}}} y_k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41"/>
  <p:tag name="PICTUREFILESIZE" val="1908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Ideal vector: $y^I_k := \underline{y}_k := \min_{\mathbf{y} \in \mathcal{Y}} y_k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84"/>
  <p:tag name="PICTUREFILESIZE" val="204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2"/>
  <p:tag name="PICTUREFILESIZE" val="36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0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6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3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9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4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8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1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2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We define a preorder in the feasible decision space $\mathcal X$: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54"/>
  <p:tag name="PICTUREFILESIZE" val="3163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  : Nondominated points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11"/>
  <p:tag name="PICTUREFILESIZE" val="1540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rth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"/>
  <p:tag name="PICTUREFILESIZE" val="425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East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6"/>
  <p:tag name="PICTUREFILESIZE" val="295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3D Attainment surface: Useful for visualizing finite nondominated sets in 3-D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4839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'Steps' into direction north to eas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97"/>
  <p:tag name="PICTUREFILESIZE" val="2860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2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3"/>
  <p:tag name="PICTUREFILESIZE" val="39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Or as a vector valued function: ${\bf f} (\mathcal{X}) \rightarrow \mathbb{R}^m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62"/>
  <p:tag name="PICTUREFILESIZE" val="258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16"/>
  <p:tag name="PICTUREFILESIZE" val="212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0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3"/>
  <p:tag name="PICTUREFILESIZE" val="396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1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2"/>
  <p:tag name="PICTUREFILESIZE" val="360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3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3"/>
  <p:tag name="PICTUREFILESIZE" val="398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5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2"/>
  <p:tag name="PICTUREFILESIZE" val="361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0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6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3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9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4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8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1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$&#10;\mathbf{x}^1 \prec \mathbf{x}^2 :\Leftrightarrow \mathbf{f}(\mathbf{x}^1) \prec \mathbf{f}(\mathbf{x}^2) $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99"/>
  <p:tag name="PICTUREFILESIZE" val="1915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29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rth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"/>
  <p:tag name="PICTUREFILESIZE" val="425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East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6"/>
  <p:tag name="PICTUREFILESIZE" val="295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 The slope of the attainment surface is always in the direction north-northeast-east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6"/>
  <p:tag name="PICTUREFILESIZE" val="4849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Contour plots help to localize optimizers of single-objective problems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86"/>
  <p:tag name="PICTUREFILESIZE" val="6293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level set is informally defined as a set of arguments (variable settings) for which the function obtains the same value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10513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Often, they provide an intuition for reasoning about optima for higher dimensional functions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8130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contour is a connected part of a level set of a 2-dimensional function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6084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Draw constraint boundaries $g_i(\mathbf{x})=0$ and contours for $f(\mathbf{c}) \equiv C$ for different&#10;constants $C$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7750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Contour plots can sometimes be used to find efficient points in bi-objective optimization graphically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85760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</TotalTime>
  <Words>389</Words>
  <Application>Microsoft Office PowerPoint</Application>
  <PresentationFormat>On-screen Show (4:3)</PresentationFormat>
  <Paragraphs>71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Standarddesign</vt:lpstr>
      <vt:lpstr>Benutzerdefiniertes Design</vt:lpstr>
      <vt:lpstr>PowerPoint Presentation</vt:lpstr>
      <vt:lpstr>Pareto optimization: All Definitions</vt:lpstr>
      <vt:lpstr>Learning Goals</vt:lpstr>
      <vt:lpstr>PowerPoint Presentation</vt:lpstr>
      <vt:lpstr>Weakly efficient and nondominated set</vt:lpstr>
      <vt:lpstr>Weak non-domination vs. non-domination</vt:lpstr>
      <vt:lpstr>Convex and concave PF: precise definition</vt:lpstr>
      <vt:lpstr>Different shapes of Pareto fronts</vt:lpstr>
      <vt:lpstr>Special points</vt:lpstr>
      <vt:lpstr>3-D Attainment surface, dominated space</vt:lpstr>
      <vt:lpstr>3-D Attainment Surface, Continuous</vt:lpstr>
      <vt:lpstr>Pareto front in three dimensons</vt:lpstr>
      <vt:lpstr>Optima seeking using contour plots</vt:lpstr>
      <vt:lpstr>PowerPoint Presentation</vt:lpstr>
      <vt:lpstr>Hillclimbing in Multiobjective Landscapes</vt:lpstr>
      <vt:lpstr>PowerPoint Presentation</vt:lpstr>
      <vt:lpstr>PowerPoint Presentation</vt:lpstr>
      <vt:lpstr>Finding the efficient set in IR2: Example</vt:lpstr>
      <vt:lpstr>Take home messages</vt:lpstr>
      <vt:lpstr>Additional Material</vt:lpstr>
      <vt:lpstr>Level sets and curves</vt:lpstr>
      <vt:lpstr>Finding Efficient Points by Level Sets: Example 1</vt:lpstr>
      <vt:lpstr>Finding Efficient Points by Level Sets: Example 2</vt:lpstr>
      <vt:lpstr>Level Sets</vt:lpstr>
      <vt:lpstr>Proof: Theorem on efficient points</vt:lpstr>
    </vt:vector>
  </TitlesOfParts>
  <Company>LIACS, Leiden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rigorous analysis of two bi-criterial function families with scalable curvature of the pareto fronts</dc:title>
  <dc:creator>emmerich</dc:creator>
  <cp:lastModifiedBy>Michael Emmerich</cp:lastModifiedBy>
  <cp:revision>270</cp:revision>
  <dcterms:created xsi:type="dcterms:W3CDTF">2005-05-10T19:24:53Z</dcterms:created>
  <dcterms:modified xsi:type="dcterms:W3CDTF">2021-08-18T08:32:11Z</dcterms:modified>
</cp:coreProperties>
</file>